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60" r:id="rId1"/>
  </p:sldMasterIdLst>
  <p:notesMasterIdLst>
    <p:notesMasterId r:id="rId21"/>
  </p:notesMasterIdLst>
  <p:sldIdLst>
    <p:sldId id="334" r:id="rId2"/>
    <p:sldId id="323" r:id="rId3"/>
    <p:sldId id="335" r:id="rId4"/>
    <p:sldId id="311" r:id="rId5"/>
    <p:sldId id="269" r:id="rId6"/>
    <p:sldId id="336" r:id="rId7"/>
    <p:sldId id="309" r:id="rId8"/>
    <p:sldId id="265" r:id="rId9"/>
    <p:sldId id="330" r:id="rId10"/>
    <p:sldId id="318" r:id="rId11"/>
    <p:sldId id="339" r:id="rId12"/>
    <p:sldId id="337" r:id="rId13"/>
    <p:sldId id="312" r:id="rId14"/>
    <p:sldId id="319" r:id="rId15"/>
    <p:sldId id="313" r:id="rId16"/>
    <p:sldId id="338" r:id="rId17"/>
    <p:sldId id="324" r:id="rId18"/>
    <p:sldId id="331" r:id="rId19"/>
    <p:sldId id="295" r:id="rId20"/>
  </p:sldIdLst>
  <p:sldSz cx="12192000" cy="6858000"/>
  <p:notesSz cx="6858000" cy="9144000"/>
  <p:embeddedFontLst>
    <p:embeddedFont>
      <p:font typeface="Noto Sans KR Medium" panose="020B0600000101010101" charset="-127"/>
      <p:regular r:id="rId22"/>
    </p:embeddedFont>
    <p:embeddedFont>
      <p:font typeface="Agency FB" panose="020B0503020202020204" pitchFamily="34" charset="0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나눔고딕 ExtraBold" panose="020D0904000000000000" pitchFamily="50" charset="-127"/>
      <p:bold r:id="rId30"/>
    </p:embeddedFont>
    <p:embeddedFont>
      <p:font typeface="나눔스퀘어" panose="020B0600000101010101" pitchFamily="50" charset="-127"/>
      <p:regular r:id="rId31"/>
    </p:embeddedFont>
    <p:embeddedFont>
      <p:font typeface="나눔스퀘어 Bold" panose="020B0600000101010101" pitchFamily="50" charset="-127"/>
      <p:bold r:id="rId32"/>
    </p:embeddedFont>
    <p:embeddedFont>
      <p:font typeface="나눔스퀘어 ExtraBold" panose="020B0600000101010101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에스코어 드림 6 Bold" panose="020B0703030302020204" pitchFamily="50" charset="-127"/>
      <p:regular r:id="rId36"/>
      <p:bold r:id="rId37"/>
    </p:embeddedFont>
  </p:embeddedFontLst>
  <p:defaultTextStyle>
    <a:defPPr lvl="0">
      <a:defRPr lang="ko-KR"/>
    </a:defPPr>
    <a:lvl1pPr marL="0" lvl="1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4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D5"/>
    <a:srgbClr val="FF6161"/>
    <a:srgbClr val="FF6565"/>
    <a:srgbClr val="FF3737"/>
    <a:srgbClr val="FFB9B9"/>
    <a:srgbClr val="F0F0F0"/>
    <a:srgbClr val="E2E2E2"/>
    <a:srgbClr val="FF8181"/>
    <a:srgbClr val="FFC5C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4" autoAdjust="0"/>
    <p:restoredTop sz="93609" autoAdjust="0"/>
  </p:normalViewPr>
  <p:slideViewPr>
    <p:cSldViewPr snapToGrid="0" showGuides="1">
      <p:cViewPr varScale="1">
        <p:scale>
          <a:sx n="61" d="100"/>
          <a:sy n="61" d="100"/>
        </p:scale>
        <p:origin x="964" y="56"/>
      </p:cViewPr>
      <p:guideLst>
        <p:guide orient="horz" pos="3294"/>
        <p:guide pos="37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21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r>
              <a:rPr lang="ko-KR"/>
              <a:t>연도별 다수공급자계약 건수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567269714938157"/>
          <c:y val="0.2349111878298209"/>
          <c:w val="0.70813127987729185"/>
          <c:h val="0.509128063958354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금액(10억원)</c:v>
                </c:pt>
              </c:strCache>
            </c:strRef>
          </c:tx>
          <c:spPr>
            <a:solidFill>
              <a:srgbClr val="FF6565">
                <a:alpha val="52000"/>
              </a:srgb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374467887383367E-3"/>
                  <c:y val="0.196514011139138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419-9C45-B09E-B1C4CC37A899}"/>
                </c:ext>
              </c:extLst>
            </c:dLbl>
            <c:dLbl>
              <c:idx val="1"/>
              <c:layout>
                <c:manualLayout>
                  <c:x val="0"/>
                  <c:y val="0.1822664344536520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419-9C45-B09E-B1C4CC37A899}"/>
                </c:ext>
              </c:extLst>
            </c:dLbl>
            <c:dLbl>
              <c:idx val="2"/>
              <c:layout>
                <c:manualLayout>
                  <c:x val="-6.1215736593979693E-3"/>
                  <c:y val="0.1793157347484154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419-9C45-B09E-B1C4CC37A899}"/>
                </c:ext>
              </c:extLst>
            </c:dLbl>
            <c:dLbl>
              <c:idx val="3"/>
              <c:layout>
                <c:manualLayout>
                  <c:x val="1.3744678873832631E-3"/>
                  <c:y val="0.272929331747089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419-9C45-B09E-B1C4CC37A899}"/>
                </c:ext>
              </c:extLst>
            </c:dLbl>
            <c:dLbl>
              <c:idx val="4"/>
              <c:layout>
                <c:manualLayout>
                  <c:x val="6.8732329929480562E-4"/>
                  <c:y val="0.27736457988386615"/>
                </c:manualLayout>
              </c:layout>
              <c:numFmt formatCode="#,##0_);[Red]\(#,##0\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1" i="0" u="none" strike="noStrike" kern="1200" baseline="0">
                      <a:solidFill>
                        <a:srgbClr val="FF3737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295307065043685"/>
                      <c:h val="7.948210293447380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C419-9C45-B09E-B1C4CC37A899}"/>
                </c:ext>
              </c:extLst>
            </c:dLbl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11408</c:v>
                </c:pt>
                <c:pt idx="1">
                  <c:v>11755</c:v>
                </c:pt>
                <c:pt idx="2">
                  <c:v>13473</c:v>
                </c:pt>
                <c:pt idx="3">
                  <c:v>20408</c:v>
                </c:pt>
                <c:pt idx="4">
                  <c:v>23082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19-9C45-B09E-B1C4CC37A8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2"/>
        <c:axId val="544807664"/>
        <c:axId val="539511696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계약건수(1천 건)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5.6180717045690574E-2"/>
                  <c:y val="-8.43263519654601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57A-4942-91E5-4B49591839AD}"/>
                </c:ext>
              </c:extLst>
            </c:dLbl>
            <c:dLbl>
              <c:idx val="1"/>
              <c:layout>
                <c:manualLayout>
                  <c:x val="-6.505135657922069E-2"/>
                  <c:y val="-0.1140885938356225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57A-4942-91E5-4B49591839AD}"/>
                </c:ext>
              </c:extLst>
            </c:dLbl>
            <c:dLbl>
              <c:idx val="2"/>
              <c:layout>
                <c:manualLayout>
                  <c:x val="-6.8008236423730661E-2"/>
                  <c:y val="-9.92074729005413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57A-4942-91E5-4B49591839AD}"/>
                </c:ext>
              </c:extLst>
            </c:dLbl>
            <c:dLbl>
              <c:idx val="3"/>
              <c:layout>
                <c:manualLayout>
                  <c:x val="-7.3921996112750715E-2"/>
                  <c:y val="-9.424709925551431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57A-4942-91E5-4B49591839AD}"/>
                </c:ext>
              </c:extLst>
            </c:dLbl>
            <c:dLbl>
              <c:idx val="4"/>
              <c:layout>
                <c:manualLayout>
                  <c:x val="-7.0965116268240688E-2"/>
                  <c:y val="-0.11408859383562259"/>
                </c:manualLayout>
              </c:layout>
              <c:numFmt formatCode="#,##0_);[Red]\(#,##0\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rgbClr val="FF3737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57A-4942-91E5-4B49591839AD}"/>
                </c:ext>
              </c:extLst>
            </c:dLbl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1825</c:v>
                </c:pt>
                <c:pt idx="1">
                  <c:v>1895</c:v>
                </c:pt>
                <c:pt idx="2">
                  <c:v>2236</c:v>
                </c:pt>
                <c:pt idx="3">
                  <c:v>2805</c:v>
                </c:pt>
                <c:pt idx="4">
                  <c:v>3010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419-9C45-B09E-B1C4CC37A8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6694064"/>
        <c:axId val="556264352"/>
      </c:lineChart>
      <c:catAx>
        <c:axId val="544807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539511696"/>
        <c:crosses val="autoZero"/>
        <c:auto val="1"/>
        <c:lblAlgn val="ctr"/>
        <c:lblOffset val="100"/>
        <c:noMultiLvlLbl val="0"/>
      </c:catAx>
      <c:valAx>
        <c:axId val="539511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544807664"/>
        <c:crosses val="autoZero"/>
        <c:crossBetween val="between"/>
      </c:valAx>
      <c:valAx>
        <c:axId val="55626435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556694064"/>
        <c:crosses val="max"/>
        <c:crossBetween val="between"/>
      </c:valAx>
      <c:catAx>
        <c:axId val="5566940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5626435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 Bold" panose="020B0600000101010101" pitchFamily="50" charset="-127"/>
          <a:ea typeface="나눔스퀘어 Bold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1FD65-40F5-4B93-A843-1F2902271069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67A6-A63E-41F8-8DEB-2384C1594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058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243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퍼지화 시킴을 말로 설명</a:t>
            </a:r>
            <a:endParaRPr lang="zh-CN" altLang="en-US" dirty="0"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75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839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195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360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780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363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092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327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36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퍼지화 시킴을 말로 설명</a:t>
            </a:r>
            <a:endParaRPr lang="zh-CN" altLang="en-US" dirty="0"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131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441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마스터 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322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마스터 1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31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마스터 1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463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마스터 1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31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마스터 1-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082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마스터 1-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111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마스터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마스터 1 형태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"/>
            <a:ext cx="12192000" cy="6839712"/>
          </a:xfrm>
          <a:prstGeom prst="rect">
            <a:avLst/>
          </a:prstGeom>
        </p:spPr>
      </p:pic>
      <p:sp>
        <p:nvSpPr>
          <p:cNvPr id="3" name="마스터 1 형태 2"/>
          <p:cNvSpPr>
            <a:spLocks noGrp="1"/>
          </p:cNvSpPr>
          <p:nvPr>
            <p:ph type="body" idx="1"/>
          </p:nvPr>
        </p:nvSpPr>
        <p:spPr>
          <a:xfrm>
            <a:off x="481881" y="1467059"/>
            <a:ext cx="11187611" cy="5133407"/>
          </a:xfrm>
          <a:prstGeom prst="rect">
            <a:avLst/>
          </a:prstGeom>
        </p:spPr>
        <p:txBody>
          <a:bodyPr vert="horz" lIns="71323" tIns="35662" rIns="71323" bIns="35662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  <a:endParaRPr lang="zh-CN" altLang="en-US" dirty="0"/>
          </a:p>
          <a:p>
            <a:pPr lvl="1"/>
            <a:r>
              <a:rPr lang="ko-KR" altLang="en-US"/>
              <a:t>둘째 수준</a:t>
            </a:r>
            <a:endParaRPr lang="zh-CN" altLang="en-US" dirty="0"/>
          </a:p>
        </p:txBody>
      </p:sp>
      <p:sp>
        <p:nvSpPr>
          <p:cNvPr id="2" name="마스터 1 형태 6"/>
          <p:cNvSpPr>
            <a:spLocks noGrp="1"/>
          </p:cNvSpPr>
          <p:nvPr>
            <p:ph type="title"/>
          </p:nvPr>
        </p:nvSpPr>
        <p:spPr>
          <a:xfrm>
            <a:off x="481881" y="491002"/>
            <a:ext cx="11187611" cy="596119"/>
          </a:xfrm>
          <a:prstGeom prst="rect">
            <a:avLst/>
          </a:prstGeom>
        </p:spPr>
        <p:txBody>
          <a:bodyPr vert="horz" lIns="71323" tIns="35662" rIns="71323" bIns="35662" rtlCol="0" anchor="b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8" name="마스터 1 형태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" y="0"/>
            <a:ext cx="12191239" cy="6858000"/>
          </a:xfrm>
          <a:prstGeom prst="rect">
            <a:avLst/>
          </a:prstGeom>
        </p:spPr>
      </p:pic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D1D4A9C5-DABA-4AA5-8874-383925C53E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022" y="6356383"/>
            <a:ext cx="2744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B71FB-45FF-4977-84C7-9C499AD7628C}" type="datetimeFigureOut">
              <a:rPr lang="ko-KR" altLang="en-US" smtClean="0"/>
              <a:pPr/>
              <a:t>2022-04-01</a:t>
            </a:fld>
            <a:endParaRPr lang="ko-KR" altLang="en-US"/>
          </a:p>
        </p:txBody>
      </p:sp>
      <p:sp>
        <p:nvSpPr>
          <p:cNvPr id="12" name="바닥글 개체 틀 4">
            <a:extLst>
              <a:ext uri="{FF2B5EF4-FFF2-40B4-BE49-F238E27FC236}">
                <a16:creationId xmlns:a16="http://schemas.microsoft.com/office/drawing/2014/main" id="{190C13A7-102E-47E1-9156-8FE5B4184C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9187" y="6356383"/>
            <a:ext cx="41137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F5ACA86E-F0E2-4F34-94B1-E93A07EFC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952" y="6356383"/>
            <a:ext cx="2744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9A074-6F82-4C4C-B81C-7E6837B3C9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175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81" r:id="rId3"/>
    <p:sldLayoutId id="2147483684" r:id="rId4"/>
    <p:sldLayoutId id="2147483685" r:id="rId5"/>
    <p:sldLayoutId id="2147483711" r:id="rId6"/>
  </p:sldLayoutIdLst>
  <p:txStyles>
    <p:titleStyle>
      <a:lvl1pPr algn="l" defTabSz="855857" rtl="0" eaLnBrk="1" latinLnBrk="0" hangingPunct="1">
        <a:lnSpc>
          <a:spcPct val="90000"/>
        </a:lnSpc>
        <a:spcBef>
          <a:spcPct val="0"/>
        </a:spcBef>
        <a:buNone/>
        <a:defRPr sz="3360" kern="1200">
          <a:solidFill>
            <a:schemeClr val="accent1">
              <a:lumMod val="75000"/>
            </a:schemeClr>
          </a:solidFill>
          <a:effectLst/>
          <a:latin typeface="나눔스퀘어 ExtraBold" panose="020B0600000101010101" pitchFamily="34" charset="-127"/>
          <a:ea typeface="나눔스퀘어 ExtraBold" panose="020B0600000101010101" pitchFamily="34" charset="-127"/>
          <a:cs typeface="Times New Roman" panose="02020603050405020304" pitchFamily="18" charset="0"/>
          <a:sym typeface="Arial" panose="020B0604020202020204" pitchFamily="34" charset="0"/>
        </a:defRPr>
      </a:lvl1pPr>
    </p:titleStyle>
    <p:bodyStyle>
      <a:lvl1pPr marL="334320" indent="-334320" algn="l" defTabSz="855857" rtl="0" eaLnBrk="1" latinLnBrk="0" hangingPunct="1">
        <a:lnSpc>
          <a:spcPct val="90000"/>
        </a:lnSpc>
        <a:spcBef>
          <a:spcPts val="1685"/>
        </a:spcBef>
        <a:buClr>
          <a:schemeClr val="accent1">
            <a:lumMod val="60000"/>
            <a:lumOff val="40000"/>
          </a:schemeClr>
        </a:buClr>
        <a:buSzPct val="80000"/>
        <a:buFont typeface="Wingdings" panose="05000000000000000000" pitchFamily="2" charset="2"/>
        <a:buChar char="v"/>
        <a:defRPr sz="2280" kern="1200">
          <a:solidFill>
            <a:schemeClr val="accent1">
              <a:lumMod val="75000"/>
            </a:schemeClr>
          </a:solidFill>
          <a:latin typeface="나눔스퀘어 Bold" panose="020B0600000101010101" pitchFamily="34" charset="-127"/>
          <a:ea typeface="나눔스퀘어 Bold" panose="020B0600000101010101" pitchFamily="34" charset="-127"/>
          <a:cs typeface="Times New Roman" panose="02020603050405020304" pitchFamily="18" charset="0"/>
          <a:sym typeface="Arial" panose="020B0604020202020204" pitchFamily="34" charset="0"/>
        </a:defRPr>
      </a:lvl1pPr>
      <a:lvl2pPr marL="334320" indent="-334320" algn="l" defTabSz="855857" rtl="0" eaLnBrk="1" latinLnBrk="0" hangingPunct="1">
        <a:lnSpc>
          <a:spcPct val="130000"/>
        </a:lnSpc>
        <a:spcBef>
          <a:spcPts val="0"/>
        </a:spcBef>
        <a:buFont typeface="Calibri" panose="020F0502020204030204" pitchFamily="34" charset="0"/>
        <a:buChar char=" "/>
        <a:defRPr sz="1440" kern="1200">
          <a:solidFill>
            <a:schemeClr val="tx1"/>
          </a:solidFill>
          <a:latin typeface="나눔스퀘어" panose="020B0600000101010101" pitchFamily="34" charset="-127"/>
          <a:ea typeface="나눔스퀘어" panose="020B0600000101010101" pitchFamily="34" charset="-127"/>
          <a:cs typeface="Times New Roman" panose="02020603050405020304" pitchFamily="18" charset="0"/>
          <a:sym typeface="Arial" panose="020B0604020202020204" pitchFamily="34" charset="0"/>
        </a:defRPr>
      </a:lvl2pPr>
      <a:lvl3pPr marL="1069821" indent="-213965" algn="l" defTabSz="855857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92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497749" indent="-213965" algn="l" defTabSz="855857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1925679" indent="-213965" algn="l" defTabSz="855857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353608" indent="-213965" algn="l" defTabSz="855857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781536" indent="-213965" algn="l" defTabSz="855857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3209464" indent="-213965" algn="l" defTabSz="855857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637392" indent="-213965" algn="l" defTabSz="855857" rtl="0" eaLnBrk="1" latinLnBrk="0" hangingPunct="1">
        <a:lnSpc>
          <a:spcPct val="90000"/>
        </a:lnSpc>
        <a:spcBef>
          <a:spcPts val="468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5857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27928" algn="l" defTabSz="855857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55857" algn="l" defTabSz="855857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83787" algn="l" defTabSz="855857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711715" algn="l" defTabSz="855857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139643" algn="l" defTabSz="855857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567570" algn="l" defTabSz="855857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995500" algn="l" defTabSz="855857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423429" algn="l" defTabSz="855857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380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161.png"/><Relationship Id="rId12" Type="http://schemas.openxmlformats.org/officeDocument/2006/relationships/image" Target="../media/image170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png"/><Relationship Id="rId11" Type="http://schemas.openxmlformats.org/officeDocument/2006/relationships/image" Target="../media/image20.png"/><Relationship Id="rId5" Type="http://schemas.openxmlformats.org/officeDocument/2006/relationships/image" Target="../media/image141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81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69DD8-9027-4C07-9E56-3379373E33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EED31CA-205B-48C0-B25A-66A1EC490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173" y="1496580"/>
            <a:ext cx="3086556" cy="308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1 형태 3"/>
          <p:cNvSpPr>
            <a:spLocks noChangeArrowheads="1"/>
          </p:cNvSpPr>
          <p:nvPr/>
        </p:nvSpPr>
        <p:spPr bwMode="auto">
          <a:xfrm>
            <a:off x="1462127" y="2330782"/>
            <a:ext cx="7252495" cy="2016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77" tIns="41139" rIns="82277" bIns="41139">
            <a:spAutoFit/>
          </a:bodyPr>
          <a:lstStyle/>
          <a:p>
            <a:pPr lvl="0" algn="just" defTabSz="1096990" latinLnBrk="0">
              <a:lnSpc>
                <a:spcPct val="150000"/>
              </a:lnSpc>
              <a:defRPr/>
            </a:pPr>
            <a:r>
              <a:rPr lang="ko-KR" altLang="en-US" sz="4400" b="1" spc="360" dirty="0">
                <a:solidFill>
                  <a:srgbClr val="FF373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퍼지이론</a:t>
            </a:r>
            <a:r>
              <a:rPr lang="ko-KR" altLang="en-US" sz="4400" b="1" spc="36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을 이용한</a:t>
            </a:r>
            <a:endParaRPr lang="en-US" altLang="ko-KR" sz="4400" b="1" spc="36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0" algn="just" defTabSz="1096990" latinLnBrk="0">
              <a:lnSpc>
                <a:spcPct val="150000"/>
              </a:lnSpc>
              <a:defRPr/>
            </a:pPr>
            <a:r>
              <a:rPr lang="en" altLang="ko-KR" sz="4400" b="1" spc="36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MAS </a:t>
            </a:r>
            <a:r>
              <a:rPr lang="ko-KR" altLang="en-US" sz="4400" b="1" spc="36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사후만족도 평가 모델</a:t>
            </a:r>
            <a:endParaRPr kumimoji="0" lang="zh-CN" altLang="en-US" sz="4400" b="1" i="0" u="none" strike="noStrike" kern="1200" cap="none" spc="360" normalizeH="0" baseline="0" noProof="0" dirty="0">
              <a:ln>
                <a:noFill/>
              </a:ln>
              <a:uLnTx/>
              <a:uFillTx/>
              <a:latin typeface="나눔스퀘어 ExtraBold" panose="020B0600000101010101" pitchFamily="50" charset="-127"/>
              <a:ea typeface="나눔고딕 ExtraBold" panose="020D0904000000000000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1" name="슬라이드 1 형태 11 그룹 1"/>
          <p:cNvSpPr txBox="1"/>
          <p:nvPr/>
        </p:nvSpPr>
        <p:spPr>
          <a:xfrm>
            <a:off x="1148811" y="5812033"/>
            <a:ext cx="1431713" cy="531684"/>
          </a:xfrm>
          <a:prstGeom prst="rect">
            <a:avLst/>
          </a:prstGeom>
          <a:noFill/>
        </p:spPr>
        <p:txBody>
          <a:bodyPr wrap="square" lIns="82296" tIns="41148" rIns="82296" bIns="41148" rtlCol="0">
            <a:spAutoFit/>
          </a:bodyPr>
          <a:lstStyle/>
          <a:p>
            <a:pPr lvl="0" defTabSz="1096990" latinLnBrk="0">
              <a:lnSpc>
                <a:spcPct val="150000"/>
              </a:lnSpc>
              <a:defRPr/>
            </a:pPr>
            <a:r>
              <a:rPr lang="ko-KR" altLang="en-US" sz="215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퍼지매니아</a:t>
            </a:r>
            <a:endParaRPr lang="en-US" altLang="ko-KR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6F23144-EA8D-4A0B-8EC9-D11BAAE48E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83" b="87069" l="2654" r="96921">
                        <a14:foregroundMark x1="7006" y1="61207" x2="3397" y2="76724"/>
                        <a14:foregroundMark x1="2866" y1="25862" x2="4671" y2="22414"/>
                        <a14:foregroundMark x1="12527" y1="35345" x2="15817" y2="35345"/>
                        <a14:foregroundMark x1="14331" y1="40517" x2="15499" y2="52586"/>
                        <a14:foregroundMark x1="14119" y1="54310" x2="14119" y2="63793"/>
                        <a14:foregroundMark x1="19427" y1="34483" x2="17410" y2="34483"/>
                        <a14:foregroundMark x1="20594" y1="33621" x2="20632" y2="37632"/>
                        <a14:foregroundMark x1="23567" y1="32759" x2="23567" y2="37931"/>
                        <a14:foregroundMark x1="24947" y1="54310" x2="25265" y2="56034"/>
                        <a14:foregroundMark x1="21292" y1="67241" x2="21338" y2="68103"/>
                        <a14:foregroundMark x1="21199" y1="65517" x2="21292" y2="67241"/>
                        <a14:foregroundMark x1="21059" y1="62931" x2="21199" y2="65517"/>
                        <a14:foregroundMark x1="21013" y1="62069" x2="21059" y2="62931"/>
                        <a14:foregroundMark x1="20920" y1="60345" x2="21013" y2="62069"/>
                        <a14:foregroundMark x1="20594" y1="54310" x2="20920" y2="60345"/>
                        <a14:foregroundMark x1="20382" y1="53448" x2="17834" y2="52586"/>
                        <a14:foregroundMark x1="25739" y1="40517" x2="25796" y2="46552"/>
                        <a14:foregroundMark x1="25698" y1="36207" x2="25739" y2="40517"/>
                        <a14:foregroundMark x1="25690" y1="35345" x2="25698" y2="36207"/>
                        <a14:foregroundMark x1="39597" y1="46552" x2="39597" y2="46552"/>
                        <a14:foregroundMark x1="39915" y1="38793" x2="39278" y2="49138"/>
                        <a14:foregroundMark x1="42357" y1="32759" x2="44798" y2="31897"/>
                        <a14:foregroundMark x1="48620" y1="42241" x2="49363" y2="51724"/>
                        <a14:foregroundMark x1="41189" y1="45690" x2="41720" y2="54310"/>
                        <a14:foregroundMark x1="48301" y1="31897" x2="48938" y2="33621"/>
                        <a14:foregroundMark x1="50106" y1="35345" x2="50743" y2="40517"/>
                        <a14:foregroundMark x1="40446" y1="31897" x2="37580" y2="38793"/>
                        <a14:foregroundMark x1="48514" y1="31897" x2="51274" y2="41379"/>
                        <a14:foregroundMark x1="50849" y1="37931" x2="51168" y2="44828"/>
                        <a14:foregroundMark x1="51699" y1="49138" x2="51699" y2="51724"/>
                        <a14:foregroundMark x1="39490" y1="31034" x2="38854" y2="34483"/>
                        <a14:foregroundMark x1="36943" y1="49138" x2="37367" y2="53448"/>
                        <a14:foregroundMark x1="56157" y1="34483" x2="58599" y2="34483"/>
                        <a14:foregroundMark x1="56263" y1="58621" x2="58493" y2="62931"/>
                        <a14:foregroundMark x1="56980" y1="45196" x2="57188" y2="47414"/>
                        <a14:foregroundMark x1="55732" y1="31897" x2="56363" y2="38623"/>
                        <a14:foregroundMark x1="56502" y1="52586" x2="56369" y2="59483"/>
                        <a14:foregroundMark x1="56900" y1="31897" x2="56798" y2="37182"/>
                        <a14:foregroundMark x1="56582" y1="32759" x2="56051" y2="37069"/>
                        <a14:foregroundMark x1="59023" y1="55172" x2="59130" y2="63793"/>
                        <a14:foregroundMark x1="56051" y1="31034" x2="56476" y2="32759"/>
                        <a14:foregroundMark x1="62527" y1="31034" x2="63057" y2="37069"/>
                        <a14:foregroundMark x1="64862" y1="38793" x2="64862" y2="49697"/>
                        <a14:foregroundMark x1="64862" y1="33621" x2="64862" y2="38793"/>
                        <a14:foregroundMark x1="64015" y1="63226" x2="64650" y2="65517"/>
                        <a14:foregroundMark x1="62739" y1="58621" x2="63556" y2="61568"/>
                        <a14:foregroundMark x1="68025" y1="41609" x2="68896" y2="45690"/>
                        <a14:foregroundMark x1="66136" y1="32759" x2="67046" y2="37023"/>
                        <a14:foregroundMark x1="70382" y1="33621" x2="71975" y2="33621"/>
                        <a14:foregroundMark x1="73169" y1="40507" x2="73248" y2="65517"/>
                        <a14:foregroundMark x1="73142" y1="31897" x2="73160" y2="37666"/>
                        <a14:foregroundMark x1="75987" y1="36105" x2="77813" y2="42241"/>
                        <a14:foregroundMark x1="74735" y1="31897" x2="75736" y2="35260"/>
                        <a14:foregroundMark x1="79936" y1="34483" x2="78769" y2="52586"/>
                        <a14:foregroundMark x1="84501" y1="33621" x2="83439" y2="47414"/>
                        <a14:foregroundMark x1="83227" y1="62931" x2="86412" y2="63793"/>
                        <a14:foregroundMark x1="88641" y1="31897" x2="88960" y2="48276"/>
                        <a14:foregroundMark x1="88110" y1="56034" x2="88429" y2="55172"/>
                        <a14:foregroundMark x1="92251" y1="29310" x2="92357" y2="38793"/>
                        <a14:foregroundMark x1="96709" y1="31034" x2="96921" y2="34483"/>
                        <a14:foregroundMark x1="94374" y1="34483" x2="94374" y2="44828"/>
                        <a14:foregroundMark x1="92357" y1="56897" x2="94268" y2="66379"/>
                        <a14:foregroundMark x1="81635" y1="32759" x2="81635" y2="64655"/>
                        <a14:foregroundMark x1="75584" y1="57759" x2="75584" y2="65517"/>
                        <a14:backgroundMark x1="24841" y1="60345" x2="24841" y2="60345"/>
                        <a14:backgroundMark x1="20119" y1="50000" x2="20594" y2="50000"/>
                        <a14:backgroundMark x1="25478" y1="48276" x2="25478" y2="48276"/>
                        <a14:backgroundMark x1="24947" y1="40517" x2="24947" y2="40517"/>
                        <a14:backgroundMark x1="25478" y1="36207" x2="25478" y2="36207"/>
                        <a14:backgroundMark x1="21125" y1="62069" x2="21125" y2="62069"/>
                        <a14:backgroundMark x1="20701" y1="62931" x2="20701" y2="62931"/>
                        <a14:backgroundMark x1="21338" y1="65517" x2="21338" y2="65517"/>
                        <a14:backgroundMark x1="21231" y1="67241" x2="21231" y2="67241"/>
                        <a14:backgroundMark x1="21444" y1="68103" x2="21444" y2="68103"/>
                        <a14:backgroundMark x1="21019" y1="62931" x2="21019" y2="62931"/>
                        <a14:backgroundMark x1="20913" y1="60345" x2="20913" y2="60345"/>
                        <a14:backgroundMark x1="63907" y1="55172" x2="63907" y2="55172"/>
                        <a14:backgroundMark x1="66348" y1="38793" x2="66348" y2="38793"/>
                        <a14:backgroundMark x1="67304" y1="39655" x2="67304" y2="39655"/>
                        <a14:backgroundMark x1="67941" y1="40517" x2="67941" y2="40517"/>
                        <a14:backgroundMark x1="67410" y1="40517" x2="68047" y2="40517"/>
                        <a14:backgroundMark x1="66879" y1="38793" x2="68047" y2="41379"/>
                        <a14:backgroundMark x1="63588" y1="61207" x2="64119" y2="62069"/>
                        <a14:backgroundMark x1="57431" y1="50862" x2="57431" y2="50862"/>
                        <a14:backgroundMark x1="55520" y1="50000" x2="56688" y2="49138"/>
                        <a14:backgroundMark x1="57643" y1="47414" x2="57643" y2="52586"/>
                        <a14:backgroundMark x1="75796" y1="34483" x2="76115" y2="34483"/>
                        <a14:backgroundMark x1="72399" y1="39655" x2="72505" y2="42241"/>
                      </a14:backgroundRemoval>
                    </a14:imgEffect>
                  </a14:imgLayer>
                </a14:imgProps>
              </a:ext>
            </a:extLst>
          </a:blip>
          <a:srcRect l="33131" t="7774"/>
          <a:stretch/>
        </p:blipFill>
        <p:spPr>
          <a:xfrm>
            <a:off x="9143791" y="6267628"/>
            <a:ext cx="2926288" cy="4969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BDA06E-99C9-4291-9B96-E38AB9160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83" b="87069" l="2654" r="96921">
                        <a14:foregroundMark x1="7006" y1="61207" x2="3397" y2="76724"/>
                        <a14:foregroundMark x1="2866" y1="25862" x2="4671" y2="22414"/>
                        <a14:foregroundMark x1="12527" y1="35345" x2="15817" y2="35345"/>
                        <a14:foregroundMark x1="14331" y1="40517" x2="15499" y2="52586"/>
                        <a14:foregroundMark x1="14119" y1="54310" x2="14119" y2="63793"/>
                        <a14:foregroundMark x1="19427" y1="34483" x2="17410" y2="34483"/>
                        <a14:foregroundMark x1="20594" y1="33621" x2="20632" y2="37632"/>
                        <a14:foregroundMark x1="23567" y1="32759" x2="23567" y2="37931"/>
                        <a14:foregroundMark x1="24947" y1="54310" x2="25265" y2="56034"/>
                        <a14:foregroundMark x1="21292" y1="67241" x2="21338" y2="68103"/>
                        <a14:foregroundMark x1="21199" y1="65517" x2="21292" y2="67241"/>
                        <a14:foregroundMark x1="21059" y1="62931" x2="21199" y2="65517"/>
                        <a14:foregroundMark x1="21013" y1="62069" x2="21059" y2="62931"/>
                        <a14:foregroundMark x1="20920" y1="60345" x2="21013" y2="62069"/>
                        <a14:foregroundMark x1="20594" y1="54310" x2="20920" y2="60345"/>
                        <a14:foregroundMark x1="20382" y1="53448" x2="17834" y2="52586"/>
                        <a14:foregroundMark x1="25739" y1="40517" x2="25796" y2="46552"/>
                        <a14:foregroundMark x1="25698" y1="36207" x2="25739" y2="40517"/>
                        <a14:foregroundMark x1="25690" y1="35345" x2="25698" y2="36207"/>
                        <a14:foregroundMark x1="39597" y1="46552" x2="39597" y2="46552"/>
                        <a14:foregroundMark x1="39915" y1="38793" x2="39278" y2="49138"/>
                        <a14:foregroundMark x1="42357" y1="32759" x2="44798" y2="31897"/>
                        <a14:foregroundMark x1="48620" y1="42241" x2="49363" y2="51724"/>
                        <a14:foregroundMark x1="41189" y1="45690" x2="41720" y2="54310"/>
                        <a14:foregroundMark x1="48301" y1="31897" x2="48938" y2="33621"/>
                        <a14:foregroundMark x1="50106" y1="35345" x2="50743" y2="40517"/>
                        <a14:foregroundMark x1="40446" y1="31897" x2="37580" y2="38793"/>
                        <a14:foregroundMark x1="48514" y1="31897" x2="51274" y2="41379"/>
                        <a14:foregroundMark x1="50849" y1="37931" x2="51168" y2="44828"/>
                        <a14:foregroundMark x1="51699" y1="49138" x2="51699" y2="51724"/>
                        <a14:foregroundMark x1="39490" y1="31034" x2="38854" y2="34483"/>
                        <a14:foregroundMark x1="36943" y1="49138" x2="37367" y2="53448"/>
                        <a14:foregroundMark x1="56157" y1="34483" x2="58599" y2="34483"/>
                        <a14:foregroundMark x1="56263" y1="58621" x2="58493" y2="62931"/>
                        <a14:foregroundMark x1="56980" y1="45196" x2="57188" y2="47414"/>
                        <a14:foregroundMark x1="55732" y1="31897" x2="56363" y2="38623"/>
                        <a14:foregroundMark x1="56502" y1="52586" x2="56369" y2="59483"/>
                        <a14:foregroundMark x1="56900" y1="31897" x2="56798" y2="37182"/>
                        <a14:foregroundMark x1="56582" y1="32759" x2="56051" y2="37069"/>
                        <a14:foregroundMark x1="59023" y1="55172" x2="59130" y2="63793"/>
                        <a14:foregroundMark x1="56051" y1="31034" x2="56476" y2="32759"/>
                        <a14:foregroundMark x1="62527" y1="31034" x2="63057" y2="37069"/>
                        <a14:foregroundMark x1="64862" y1="38793" x2="64862" y2="49697"/>
                        <a14:foregroundMark x1="64862" y1="33621" x2="64862" y2="38793"/>
                        <a14:foregroundMark x1="64015" y1="63226" x2="64650" y2="65517"/>
                        <a14:foregroundMark x1="62739" y1="58621" x2="63556" y2="61568"/>
                        <a14:foregroundMark x1="68025" y1="41609" x2="68896" y2="45690"/>
                        <a14:foregroundMark x1="66136" y1="32759" x2="67046" y2="37023"/>
                        <a14:foregroundMark x1="70382" y1="33621" x2="71975" y2="33621"/>
                        <a14:foregroundMark x1="73169" y1="40507" x2="73248" y2="65517"/>
                        <a14:foregroundMark x1="73142" y1="31897" x2="73160" y2="37666"/>
                        <a14:foregroundMark x1="75987" y1="36105" x2="77813" y2="42241"/>
                        <a14:foregroundMark x1="74735" y1="31897" x2="75736" y2="35260"/>
                        <a14:foregroundMark x1="79936" y1="34483" x2="78769" y2="52586"/>
                        <a14:foregroundMark x1="84501" y1="33621" x2="83439" y2="47414"/>
                        <a14:foregroundMark x1="83227" y1="62931" x2="86412" y2="63793"/>
                        <a14:foregroundMark x1="88641" y1="31897" x2="88960" y2="48276"/>
                        <a14:foregroundMark x1="88110" y1="56034" x2="88429" y2="55172"/>
                        <a14:foregroundMark x1="92251" y1="29310" x2="92357" y2="38793"/>
                        <a14:foregroundMark x1="96709" y1="31034" x2="96921" y2="34483"/>
                        <a14:foregroundMark x1="94374" y1="34483" x2="94374" y2="44828"/>
                        <a14:foregroundMark x1="92357" y1="56897" x2="94268" y2="66379"/>
                        <a14:foregroundMark x1="81635" y1="32759" x2="81635" y2="64655"/>
                        <a14:foregroundMark x1="75584" y1="57759" x2="75584" y2="65517"/>
                        <a14:backgroundMark x1="24841" y1="60345" x2="24841" y2="60345"/>
                        <a14:backgroundMark x1="20119" y1="50000" x2="20594" y2="50000"/>
                        <a14:backgroundMark x1="25478" y1="48276" x2="25478" y2="48276"/>
                        <a14:backgroundMark x1="24947" y1="40517" x2="24947" y2="40517"/>
                        <a14:backgroundMark x1="25478" y1="36207" x2="25478" y2="36207"/>
                        <a14:backgroundMark x1="21125" y1="62069" x2="21125" y2="62069"/>
                        <a14:backgroundMark x1="20701" y1="62931" x2="20701" y2="62931"/>
                        <a14:backgroundMark x1="21338" y1="65517" x2="21338" y2="65517"/>
                        <a14:backgroundMark x1="21231" y1="67241" x2="21231" y2="67241"/>
                        <a14:backgroundMark x1="21444" y1="68103" x2="21444" y2="68103"/>
                        <a14:backgroundMark x1="21019" y1="62931" x2="21019" y2="62931"/>
                        <a14:backgroundMark x1="20913" y1="60345" x2="20913" y2="60345"/>
                        <a14:backgroundMark x1="63907" y1="55172" x2="63907" y2="55172"/>
                        <a14:backgroundMark x1="66348" y1="38793" x2="66348" y2="38793"/>
                        <a14:backgroundMark x1="67304" y1="39655" x2="67304" y2="39655"/>
                        <a14:backgroundMark x1="67941" y1="40517" x2="67941" y2="40517"/>
                        <a14:backgroundMark x1="67410" y1="40517" x2="68047" y2="40517"/>
                        <a14:backgroundMark x1="66879" y1="38793" x2="68047" y2="41379"/>
                        <a14:backgroundMark x1="63588" y1="61207" x2="64119" y2="62069"/>
                        <a14:backgroundMark x1="57431" y1="50862" x2="57431" y2="50862"/>
                        <a14:backgroundMark x1="55520" y1="50000" x2="56688" y2="49138"/>
                        <a14:backgroundMark x1="57643" y1="47414" x2="57643" y2="52586"/>
                        <a14:backgroundMark x1="75796" y1="34483" x2="76115" y2="34483"/>
                        <a14:backgroundMark x1="72399" y1="39655" x2="72505" y2="42241"/>
                      </a14:backgroundRemoval>
                    </a14:imgEffect>
                  </a14:imgLayer>
                </a14:imgProps>
              </a:ext>
            </a:extLst>
          </a:blip>
          <a:srcRect r="71172" b="7774"/>
          <a:stretch/>
        </p:blipFill>
        <p:spPr>
          <a:xfrm>
            <a:off x="7963515" y="6237314"/>
            <a:ext cx="1261556" cy="4969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04326C-FEF3-441F-9728-E15ABF949DD1}"/>
              </a:ext>
            </a:extLst>
          </p:cNvPr>
          <p:cNvSpPr txBox="1"/>
          <p:nvPr/>
        </p:nvSpPr>
        <p:spPr>
          <a:xfrm>
            <a:off x="627958" y="316524"/>
            <a:ext cx="4993418" cy="36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77" tIns="41139" rIns="82277" bIns="41139">
            <a:spAutoFit/>
          </a:bodyPr>
          <a:lstStyle>
            <a:defPPr lvl="0">
              <a:defRPr lang="ko-KR"/>
            </a:defPPr>
            <a:lvl1pPr lvl="0" defTabSz="1096990" latinLnBrk="0">
              <a:defRPr sz="3600" b="1" spc="36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공공조달 빅데이터 경진대회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559534-27E6-4882-AA15-516918CFB5A7}"/>
              </a:ext>
            </a:extLst>
          </p:cNvPr>
          <p:cNvSpPr txBox="1"/>
          <p:nvPr/>
        </p:nvSpPr>
        <p:spPr>
          <a:xfrm>
            <a:off x="627958" y="676604"/>
            <a:ext cx="2492432" cy="36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77" tIns="41139" rIns="82277" bIns="41139">
            <a:spAutoFit/>
          </a:bodyPr>
          <a:lstStyle>
            <a:defPPr lvl="0">
              <a:defRPr lang="ko-KR"/>
            </a:defPPr>
            <a:lvl1pPr lvl="0" defTabSz="1096990" latinLnBrk="0">
              <a:defRPr sz="3600" b="1" spc="360"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아이디어 기획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6AE640-B194-4F5B-A123-D1C7CB6D0FE3}"/>
              </a:ext>
            </a:extLst>
          </p:cNvPr>
          <p:cNvSpPr/>
          <p:nvPr/>
        </p:nvSpPr>
        <p:spPr>
          <a:xfrm>
            <a:off x="394011" y="371951"/>
            <a:ext cx="108909" cy="609306"/>
          </a:xfrm>
          <a:prstGeom prst="rect">
            <a:avLst/>
          </a:prstGeom>
          <a:solidFill>
            <a:srgbClr val="FF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B7D4C2-1BD7-4D96-ADBE-A82568C82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8" b="18566"/>
          <a:stretch/>
        </p:blipFill>
        <p:spPr>
          <a:xfrm>
            <a:off x="275504" y="5987218"/>
            <a:ext cx="822623" cy="5608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3400FAB-D03B-4442-808A-CD28BEEFA9F8}"/>
              </a:ext>
            </a:extLst>
          </p:cNvPr>
          <p:cNvSpPr txBox="1"/>
          <p:nvPr/>
        </p:nvSpPr>
        <p:spPr>
          <a:xfrm>
            <a:off x="1098127" y="6353891"/>
            <a:ext cx="3322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: 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양수영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,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임재민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,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이은효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,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이연경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965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816"/>
    </mc:Choice>
    <mc:Fallback xmlns="">
      <p:transition spd="slow" advClick="0" advTm="68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2153DBA-7F86-4146-B979-3562C045BB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83" b="87069" l="2654" r="96921">
                        <a14:foregroundMark x1="7006" y1="61207" x2="3397" y2="76724"/>
                        <a14:foregroundMark x1="2866" y1="25862" x2="4671" y2="22414"/>
                        <a14:foregroundMark x1="12527" y1="35345" x2="15817" y2="35345"/>
                        <a14:foregroundMark x1="14331" y1="40517" x2="15499" y2="52586"/>
                        <a14:foregroundMark x1="14119" y1="54310" x2="14119" y2="63793"/>
                        <a14:foregroundMark x1="19427" y1="34483" x2="17410" y2="34483"/>
                        <a14:foregroundMark x1="20594" y1="33621" x2="20632" y2="37632"/>
                        <a14:foregroundMark x1="23567" y1="32759" x2="23567" y2="37931"/>
                        <a14:foregroundMark x1="24947" y1="54310" x2="25265" y2="56034"/>
                        <a14:foregroundMark x1="21292" y1="67241" x2="21338" y2="68103"/>
                        <a14:foregroundMark x1="21199" y1="65517" x2="21292" y2="67241"/>
                        <a14:foregroundMark x1="21059" y1="62931" x2="21199" y2="65517"/>
                        <a14:foregroundMark x1="21013" y1="62069" x2="21059" y2="62931"/>
                        <a14:foregroundMark x1="20920" y1="60345" x2="21013" y2="62069"/>
                        <a14:foregroundMark x1="20594" y1="54310" x2="20920" y2="60345"/>
                        <a14:foregroundMark x1="20382" y1="53448" x2="17834" y2="52586"/>
                        <a14:foregroundMark x1="25739" y1="40517" x2="25796" y2="46552"/>
                        <a14:foregroundMark x1="25698" y1="36207" x2="25739" y2="40517"/>
                        <a14:foregroundMark x1="25690" y1="35345" x2="25698" y2="36207"/>
                        <a14:foregroundMark x1="39597" y1="46552" x2="39597" y2="46552"/>
                        <a14:foregroundMark x1="39915" y1="38793" x2="39278" y2="49138"/>
                        <a14:foregroundMark x1="42357" y1="32759" x2="44798" y2="31897"/>
                        <a14:foregroundMark x1="48620" y1="42241" x2="49363" y2="51724"/>
                        <a14:foregroundMark x1="41189" y1="45690" x2="41720" y2="54310"/>
                        <a14:foregroundMark x1="48301" y1="31897" x2="48938" y2="33621"/>
                        <a14:foregroundMark x1="50106" y1="35345" x2="50743" y2="40517"/>
                        <a14:foregroundMark x1="40446" y1="31897" x2="37580" y2="38793"/>
                        <a14:foregroundMark x1="48514" y1="31897" x2="51274" y2="41379"/>
                        <a14:foregroundMark x1="50849" y1="37931" x2="51168" y2="44828"/>
                        <a14:foregroundMark x1="51699" y1="49138" x2="51699" y2="51724"/>
                        <a14:foregroundMark x1="39490" y1="31034" x2="38854" y2="34483"/>
                        <a14:foregroundMark x1="36943" y1="49138" x2="37367" y2="53448"/>
                        <a14:foregroundMark x1="56157" y1="34483" x2="58599" y2="34483"/>
                        <a14:foregroundMark x1="56263" y1="58621" x2="58493" y2="62931"/>
                        <a14:foregroundMark x1="56980" y1="45196" x2="57188" y2="47414"/>
                        <a14:foregroundMark x1="55732" y1="31897" x2="56363" y2="38623"/>
                        <a14:foregroundMark x1="56502" y1="52586" x2="56369" y2="59483"/>
                        <a14:foregroundMark x1="56900" y1="31897" x2="56798" y2="37182"/>
                        <a14:foregroundMark x1="56582" y1="32759" x2="56051" y2="37069"/>
                        <a14:foregroundMark x1="59023" y1="55172" x2="59130" y2="63793"/>
                        <a14:foregroundMark x1="56051" y1="31034" x2="56476" y2="32759"/>
                        <a14:foregroundMark x1="62527" y1="31034" x2="63057" y2="37069"/>
                        <a14:foregroundMark x1="64862" y1="38793" x2="64862" y2="49697"/>
                        <a14:foregroundMark x1="64862" y1="33621" x2="64862" y2="38793"/>
                        <a14:foregroundMark x1="64015" y1="63226" x2="64650" y2="65517"/>
                        <a14:foregroundMark x1="62739" y1="58621" x2="63556" y2="61568"/>
                        <a14:foregroundMark x1="68025" y1="41609" x2="68896" y2="45690"/>
                        <a14:foregroundMark x1="66136" y1="32759" x2="67046" y2="37023"/>
                        <a14:foregroundMark x1="70382" y1="33621" x2="71975" y2="33621"/>
                        <a14:foregroundMark x1="73169" y1="40507" x2="73248" y2="65517"/>
                        <a14:foregroundMark x1="73142" y1="31897" x2="73160" y2="37666"/>
                        <a14:foregroundMark x1="75987" y1="36105" x2="77813" y2="42241"/>
                        <a14:foregroundMark x1="74735" y1="31897" x2="75736" y2="35260"/>
                        <a14:foregroundMark x1="79936" y1="34483" x2="78769" y2="52586"/>
                        <a14:foregroundMark x1="84501" y1="33621" x2="83439" y2="47414"/>
                        <a14:foregroundMark x1="83227" y1="62931" x2="86412" y2="63793"/>
                        <a14:foregroundMark x1="88641" y1="31897" x2="88960" y2="48276"/>
                        <a14:foregroundMark x1="88110" y1="56034" x2="88429" y2="55172"/>
                        <a14:foregroundMark x1="92251" y1="29310" x2="92357" y2="38793"/>
                        <a14:foregroundMark x1="96709" y1="31034" x2="96921" y2="34483"/>
                        <a14:foregroundMark x1="94374" y1="34483" x2="94374" y2="44828"/>
                        <a14:foregroundMark x1="92357" y1="56897" x2="94268" y2="66379"/>
                        <a14:foregroundMark x1="81635" y1="32759" x2="81635" y2="64655"/>
                        <a14:foregroundMark x1="75584" y1="57759" x2="75584" y2="65517"/>
                        <a14:backgroundMark x1="24841" y1="60345" x2="24841" y2="60345"/>
                        <a14:backgroundMark x1="20119" y1="50000" x2="20594" y2="50000"/>
                        <a14:backgroundMark x1="25478" y1="48276" x2="25478" y2="48276"/>
                        <a14:backgroundMark x1="24947" y1="40517" x2="24947" y2="40517"/>
                        <a14:backgroundMark x1="25478" y1="36207" x2="25478" y2="36207"/>
                        <a14:backgroundMark x1="21125" y1="62069" x2="21125" y2="62069"/>
                        <a14:backgroundMark x1="20701" y1="62931" x2="20701" y2="62931"/>
                        <a14:backgroundMark x1="21338" y1="65517" x2="21338" y2="65517"/>
                        <a14:backgroundMark x1="21231" y1="67241" x2="21231" y2="67241"/>
                        <a14:backgroundMark x1="21444" y1="68103" x2="21444" y2="68103"/>
                        <a14:backgroundMark x1="21019" y1="62931" x2="21019" y2="62931"/>
                        <a14:backgroundMark x1="20913" y1="60345" x2="20913" y2="60345"/>
                        <a14:backgroundMark x1="63907" y1="55172" x2="63907" y2="55172"/>
                        <a14:backgroundMark x1="66348" y1="38793" x2="66348" y2="38793"/>
                        <a14:backgroundMark x1="67304" y1="39655" x2="67304" y2="39655"/>
                        <a14:backgroundMark x1="67941" y1="40517" x2="67941" y2="40517"/>
                        <a14:backgroundMark x1="67410" y1="40517" x2="68047" y2="40517"/>
                        <a14:backgroundMark x1="66879" y1="38793" x2="68047" y2="41379"/>
                        <a14:backgroundMark x1="63588" y1="61207" x2="64119" y2="62069"/>
                        <a14:backgroundMark x1="57431" y1="50862" x2="57431" y2="50862"/>
                        <a14:backgroundMark x1="55520" y1="50000" x2="56688" y2="49138"/>
                        <a14:backgroundMark x1="57643" y1="47414" x2="57643" y2="52586"/>
                        <a14:backgroundMark x1="75796" y1="34483" x2="76115" y2="34483"/>
                        <a14:backgroundMark x1="72399" y1="39655" x2="72505" y2="42241"/>
                      </a14:backgroundRemoval>
                    </a14:imgEffect>
                  </a14:imgLayer>
                </a14:imgProps>
              </a:ext>
            </a:extLst>
          </a:blip>
          <a:srcRect r="71172" b="7774"/>
          <a:stretch/>
        </p:blipFill>
        <p:spPr>
          <a:xfrm>
            <a:off x="82845" y="6435731"/>
            <a:ext cx="968715" cy="381629"/>
          </a:xfrm>
          <a:prstGeom prst="rect">
            <a:avLst/>
          </a:prstGeom>
        </p:spPr>
      </p:pic>
      <p:grpSp>
        <p:nvGrpSpPr>
          <p:cNvPr id="25" name="组合 22">
            <a:extLst>
              <a:ext uri="{FF2B5EF4-FFF2-40B4-BE49-F238E27FC236}">
                <a16:creationId xmlns:a16="http://schemas.microsoft.com/office/drawing/2014/main" id="{8D164C21-5D36-0842-9852-5F853FFE22DE}"/>
              </a:ext>
            </a:extLst>
          </p:cNvPr>
          <p:cNvGrpSpPr/>
          <p:nvPr/>
        </p:nvGrpSpPr>
        <p:grpSpPr>
          <a:xfrm>
            <a:off x="391635" y="261371"/>
            <a:ext cx="545432" cy="523115"/>
            <a:chOff x="683572" y="1489348"/>
            <a:chExt cx="2638425" cy="2530474"/>
          </a:xfrm>
          <a:solidFill>
            <a:srgbClr val="FF3737"/>
          </a:solidFill>
        </p:grpSpPr>
        <p:sp>
          <p:nvSpPr>
            <p:cNvPr id="26" name="슬라이드 10 형태 6 그룹 1">
              <a:extLst>
                <a:ext uri="{FF2B5EF4-FFF2-40B4-BE49-F238E27FC236}">
                  <a16:creationId xmlns:a16="http://schemas.microsoft.com/office/drawing/2014/main" id="{2BD0933A-5182-DC4A-B942-56179210A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72" y="1489348"/>
              <a:ext cx="2638425" cy="1771652"/>
            </a:xfrm>
            <a:custGeom>
              <a:avLst/>
              <a:gdLst>
                <a:gd name="T0" fmla="*/ 0 w 16620"/>
                <a:gd name="T1" fmla="*/ 4462 h 11158"/>
                <a:gd name="T2" fmla="*/ 65 w 16620"/>
                <a:gd name="T3" fmla="*/ 4480 h 11158"/>
                <a:gd name="T4" fmla="*/ 128 w 16620"/>
                <a:gd name="T5" fmla="*/ 4494 h 11158"/>
                <a:gd name="T6" fmla="*/ 188 w 16620"/>
                <a:gd name="T7" fmla="*/ 4509 h 11158"/>
                <a:gd name="T8" fmla="*/ 246 w 16620"/>
                <a:gd name="T9" fmla="*/ 4521 h 11158"/>
                <a:gd name="T10" fmla="*/ 353 w 16620"/>
                <a:gd name="T11" fmla="*/ 4545 h 11158"/>
                <a:gd name="T12" fmla="*/ 450 w 16620"/>
                <a:gd name="T13" fmla="*/ 4568 h 11158"/>
                <a:gd name="T14" fmla="*/ 495 w 16620"/>
                <a:gd name="T15" fmla="*/ 4580 h 11158"/>
                <a:gd name="T16" fmla="*/ 538 w 16620"/>
                <a:gd name="T17" fmla="*/ 4591 h 11158"/>
                <a:gd name="T18" fmla="*/ 579 w 16620"/>
                <a:gd name="T19" fmla="*/ 4603 h 11158"/>
                <a:gd name="T20" fmla="*/ 616 w 16620"/>
                <a:gd name="T21" fmla="*/ 4616 h 11158"/>
                <a:gd name="T22" fmla="*/ 652 w 16620"/>
                <a:gd name="T23" fmla="*/ 4631 h 11158"/>
                <a:gd name="T24" fmla="*/ 686 w 16620"/>
                <a:gd name="T25" fmla="*/ 4645 h 11158"/>
                <a:gd name="T26" fmla="*/ 717 w 16620"/>
                <a:gd name="T27" fmla="*/ 4663 h 11158"/>
                <a:gd name="T28" fmla="*/ 747 w 16620"/>
                <a:gd name="T29" fmla="*/ 4682 h 11158"/>
                <a:gd name="T30" fmla="*/ 774 w 16620"/>
                <a:gd name="T31" fmla="*/ 4702 h 11158"/>
                <a:gd name="T32" fmla="*/ 799 w 16620"/>
                <a:gd name="T33" fmla="*/ 4725 h 11158"/>
                <a:gd name="T34" fmla="*/ 822 w 16620"/>
                <a:gd name="T35" fmla="*/ 4750 h 11158"/>
                <a:gd name="T36" fmla="*/ 843 w 16620"/>
                <a:gd name="T37" fmla="*/ 4779 h 11158"/>
                <a:gd name="T38" fmla="*/ 862 w 16620"/>
                <a:gd name="T39" fmla="*/ 4810 h 11158"/>
                <a:gd name="T40" fmla="*/ 880 w 16620"/>
                <a:gd name="T41" fmla="*/ 4845 h 11158"/>
                <a:gd name="T42" fmla="*/ 895 w 16620"/>
                <a:gd name="T43" fmla="*/ 4882 h 11158"/>
                <a:gd name="T44" fmla="*/ 909 w 16620"/>
                <a:gd name="T45" fmla="*/ 4924 h 11158"/>
                <a:gd name="T46" fmla="*/ 921 w 16620"/>
                <a:gd name="T47" fmla="*/ 4969 h 11158"/>
                <a:gd name="T48" fmla="*/ 932 w 16620"/>
                <a:gd name="T49" fmla="*/ 5019 h 11158"/>
                <a:gd name="T50" fmla="*/ 940 w 16620"/>
                <a:gd name="T51" fmla="*/ 5073 h 11158"/>
                <a:gd name="T52" fmla="*/ 947 w 16620"/>
                <a:gd name="T53" fmla="*/ 5133 h 11158"/>
                <a:gd name="T54" fmla="*/ 953 w 16620"/>
                <a:gd name="T55" fmla="*/ 5196 h 11158"/>
                <a:gd name="T56" fmla="*/ 956 w 16620"/>
                <a:gd name="T57" fmla="*/ 5264 h 11158"/>
                <a:gd name="T58" fmla="*/ 958 w 16620"/>
                <a:gd name="T59" fmla="*/ 5339 h 11158"/>
                <a:gd name="T60" fmla="*/ 959 w 16620"/>
                <a:gd name="T61" fmla="*/ 5419 h 11158"/>
                <a:gd name="T62" fmla="*/ 959 w 16620"/>
                <a:gd name="T63" fmla="*/ 11158 h 11158"/>
                <a:gd name="T64" fmla="*/ 1598 w 16620"/>
                <a:gd name="T65" fmla="*/ 11158 h 11158"/>
                <a:gd name="T66" fmla="*/ 1598 w 16620"/>
                <a:gd name="T67" fmla="*/ 5419 h 11158"/>
                <a:gd name="T68" fmla="*/ 8330 w 16620"/>
                <a:gd name="T69" fmla="*/ 9211 h 11158"/>
                <a:gd name="T70" fmla="*/ 16517 w 16620"/>
                <a:gd name="T71" fmla="*/ 4292 h 11158"/>
                <a:gd name="T72" fmla="*/ 16620 w 16620"/>
                <a:gd name="T73" fmla="*/ 3825 h 11158"/>
                <a:gd name="T74" fmla="*/ 8310 w 16620"/>
                <a:gd name="T75" fmla="*/ 0 h 11158"/>
                <a:gd name="T76" fmla="*/ 0 w 16620"/>
                <a:gd name="T77" fmla="*/ 3825 h 11158"/>
                <a:gd name="T78" fmla="*/ 0 w 16620"/>
                <a:gd name="T79" fmla="*/ 4462 h 1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20" h="11158">
                  <a:moveTo>
                    <a:pt x="0" y="4462"/>
                  </a:moveTo>
                  <a:lnTo>
                    <a:pt x="65" y="4480"/>
                  </a:lnTo>
                  <a:lnTo>
                    <a:pt x="128" y="4494"/>
                  </a:lnTo>
                  <a:lnTo>
                    <a:pt x="188" y="4509"/>
                  </a:lnTo>
                  <a:lnTo>
                    <a:pt x="246" y="4521"/>
                  </a:lnTo>
                  <a:lnTo>
                    <a:pt x="353" y="4545"/>
                  </a:lnTo>
                  <a:lnTo>
                    <a:pt x="450" y="4568"/>
                  </a:lnTo>
                  <a:lnTo>
                    <a:pt x="495" y="4580"/>
                  </a:lnTo>
                  <a:lnTo>
                    <a:pt x="538" y="4591"/>
                  </a:lnTo>
                  <a:lnTo>
                    <a:pt x="579" y="4603"/>
                  </a:lnTo>
                  <a:lnTo>
                    <a:pt x="616" y="4616"/>
                  </a:lnTo>
                  <a:lnTo>
                    <a:pt x="652" y="4631"/>
                  </a:lnTo>
                  <a:lnTo>
                    <a:pt x="686" y="4645"/>
                  </a:lnTo>
                  <a:lnTo>
                    <a:pt x="717" y="4663"/>
                  </a:lnTo>
                  <a:lnTo>
                    <a:pt x="747" y="4682"/>
                  </a:lnTo>
                  <a:lnTo>
                    <a:pt x="774" y="4702"/>
                  </a:lnTo>
                  <a:lnTo>
                    <a:pt x="799" y="4725"/>
                  </a:lnTo>
                  <a:lnTo>
                    <a:pt x="822" y="4750"/>
                  </a:lnTo>
                  <a:lnTo>
                    <a:pt x="843" y="4779"/>
                  </a:lnTo>
                  <a:lnTo>
                    <a:pt x="862" y="4810"/>
                  </a:lnTo>
                  <a:lnTo>
                    <a:pt x="880" y="4845"/>
                  </a:lnTo>
                  <a:lnTo>
                    <a:pt x="895" y="4882"/>
                  </a:lnTo>
                  <a:lnTo>
                    <a:pt x="909" y="4924"/>
                  </a:lnTo>
                  <a:lnTo>
                    <a:pt x="921" y="4969"/>
                  </a:lnTo>
                  <a:lnTo>
                    <a:pt x="932" y="5019"/>
                  </a:lnTo>
                  <a:lnTo>
                    <a:pt x="940" y="5073"/>
                  </a:lnTo>
                  <a:lnTo>
                    <a:pt x="947" y="5133"/>
                  </a:lnTo>
                  <a:lnTo>
                    <a:pt x="953" y="5196"/>
                  </a:lnTo>
                  <a:lnTo>
                    <a:pt x="956" y="5264"/>
                  </a:lnTo>
                  <a:lnTo>
                    <a:pt x="958" y="5339"/>
                  </a:lnTo>
                  <a:lnTo>
                    <a:pt x="959" y="5419"/>
                  </a:lnTo>
                  <a:lnTo>
                    <a:pt x="959" y="11158"/>
                  </a:lnTo>
                  <a:lnTo>
                    <a:pt x="1598" y="11158"/>
                  </a:lnTo>
                  <a:lnTo>
                    <a:pt x="1598" y="5419"/>
                  </a:lnTo>
                  <a:lnTo>
                    <a:pt x="8330" y="9211"/>
                  </a:lnTo>
                  <a:lnTo>
                    <a:pt x="16517" y="4292"/>
                  </a:lnTo>
                  <a:lnTo>
                    <a:pt x="16620" y="3825"/>
                  </a:lnTo>
                  <a:lnTo>
                    <a:pt x="8310" y="0"/>
                  </a:lnTo>
                  <a:lnTo>
                    <a:pt x="0" y="3825"/>
                  </a:lnTo>
                  <a:lnTo>
                    <a:pt x="0" y="446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6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360" b="1" i="0" u="none" strike="noStrike" kern="1200" cap="none" spc="0" normalizeH="0" baseline="0" noProof="0">
                <a:ln>
                  <a:noFill/>
                </a:ln>
                <a:solidFill>
                  <a:srgbClr val="FF3737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7" name="슬라이드 10 형태 6 그룹 2">
              <a:extLst>
                <a:ext uri="{FF2B5EF4-FFF2-40B4-BE49-F238E27FC236}">
                  <a16:creationId xmlns:a16="http://schemas.microsoft.com/office/drawing/2014/main" id="{8DC11171-1AC1-6D45-A4D2-807A5B570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168" y="2502171"/>
              <a:ext cx="1927229" cy="1517651"/>
            </a:xfrm>
            <a:custGeom>
              <a:avLst/>
              <a:gdLst>
                <a:gd name="T0" fmla="*/ 11030 w 12146"/>
                <a:gd name="T1" fmla="*/ 4122 h 9555"/>
                <a:gd name="T2" fmla="*/ 11252 w 12146"/>
                <a:gd name="T3" fmla="*/ 4107 h 9555"/>
                <a:gd name="T4" fmla="*/ 11385 w 12146"/>
                <a:gd name="T5" fmla="*/ 4096 h 9555"/>
                <a:gd name="T6" fmla="*/ 11507 w 12146"/>
                <a:gd name="T7" fmla="*/ 4083 h 9555"/>
                <a:gd name="T8" fmla="*/ 11617 w 12146"/>
                <a:gd name="T9" fmla="*/ 4065 h 9555"/>
                <a:gd name="T10" fmla="*/ 11717 w 12146"/>
                <a:gd name="T11" fmla="*/ 4041 h 9555"/>
                <a:gd name="T12" fmla="*/ 11805 w 12146"/>
                <a:gd name="T13" fmla="*/ 4010 h 9555"/>
                <a:gd name="T14" fmla="*/ 11883 w 12146"/>
                <a:gd name="T15" fmla="*/ 3968 h 9555"/>
                <a:gd name="T16" fmla="*/ 11949 w 12146"/>
                <a:gd name="T17" fmla="*/ 3916 h 9555"/>
                <a:gd name="T18" fmla="*/ 12006 w 12146"/>
                <a:gd name="T19" fmla="*/ 3851 h 9555"/>
                <a:gd name="T20" fmla="*/ 12053 w 12146"/>
                <a:gd name="T21" fmla="*/ 3771 h 9555"/>
                <a:gd name="T22" fmla="*/ 12090 w 12146"/>
                <a:gd name="T23" fmla="*/ 3673 h 9555"/>
                <a:gd name="T24" fmla="*/ 12117 w 12146"/>
                <a:gd name="T25" fmla="*/ 3559 h 9555"/>
                <a:gd name="T26" fmla="*/ 12136 w 12146"/>
                <a:gd name="T27" fmla="*/ 3423 h 9555"/>
                <a:gd name="T28" fmla="*/ 12144 w 12146"/>
                <a:gd name="T29" fmla="*/ 3266 h 9555"/>
                <a:gd name="T30" fmla="*/ 12146 w 12146"/>
                <a:gd name="T31" fmla="*/ 309 h 9555"/>
                <a:gd name="T32" fmla="*/ 6081 w 12146"/>
                <a:gd name="T33" fmla="*/ 3512 h 9555"/>
                <a:gd name="T34" fmla="*/ 0 w 12146"/>
                <a:gd name="T35" fmla="*/ 309 h 9555"/>
                <a:gd name="T36" fmla="*/ 0 w 12146"/>
                <a:gd name="T37" fmla="*/ 3259 h 9555"/>
                <a:gd name="T38" fmla="*/ 7 w 12146"/>
                <a:gd name="T39" fmla="*/ 3402 h 9555"/>
                <a:gd name="T40" fmla="*/ 19 w 12146"/>
                <a:gd name="T41" fmla="*/ 3524 h 9555"/>
                <a:gd name="T42" fmla="*/ 38 w 12146"/>
                <a:gd name="T43" fmla="*/ 3628 h 9555"/>
                <a:gd name="T44" fmla="*/ 64 w 12146"/>
                <a:gd name="T45" fmla="*/ 3715 h 9555"/>
                <a:gd name="T46" fmla="*/ 97 w 12146"/>
                <a:gd name="T47" fmla="*/ 3788 h 9555"/>
                <a:gd name="T48" fmla="*/ 137 w 12146"/>
                <a:gd name="T49" fmla="*/ 3847 h 9555"/>
                <a:gd name="T50" fmla="*/ 185 w 12146"/>
                <a:gd name="T51" fmla="*/ 3896 h 9555"/>
                <a:gd name="T52" fmla="*/ 241 w 12146"/>
                <a:gd name="T53" fmla="*/ 3935 h 9555"/>
                <a:gd name="T54" fmla="*/ 307 w 12146"/>
                <a:gd name="T55" fmla="*/ 3967 h 9555"/>
                <a:gd name="T56" fmla="*/ 381 w 12146"/>
                <a:gd name="T57" fmla="*/ 3994 h 9555"/>
                <a:gd name="T58" fmla="*/ 464 w 12146"/>
                <a:gd name="T59" fmla="*/ 4018 h 9555"/>
                <a:gd name="T60" fmla="*/ 606 w 12146"/>
                <a:gd name="T61" fmla="*/ 4051 h 9555"/>
                <a:gd name="T62" fmla="*/ 771 w 12146"/>
                <a:gd name="T63" fmla="*/ 4089 h 9555"/>
                <a:gd name="T64" fmla="*/ 894 w 12146"/>
                <a:gd name="T65" fmla="*/ 4118 h 9555"/>
                <a:gd name="T66" fmla="*/ 959 w 12146"/>
                <a:gd name="T67" fmla="*/ 7005 h 9555"/>
                <a:gd name="T68" fmla="*/ 2557 w 12146"/>
                <a:gd name="T69" fmla="*/ 9555 h 9555"/>
                <a:gd name="T70" fmla="*/ 4794 w 12146"/>
                <a:gd name="T71" fmla="*/ 7005 h 9555"/>
                <a:gd name="T72" fmla="*/ 7352 w 12146"/>
                <a:gd name="T73" fmla="*/ 9555 h 9555"/>
                <a:gd name="T74" fmla="*/ 9589 w 12146"/>
                <a:gd name="T75" fmla="*/ 7005 h 9555"/>
                <a:gd name="T76" fmla="*/ 10867 w 12146"/>
                <a:gd name="T77" fmla="*/ 4135 h 9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146" h="9555">
                  <a:moveTo>
                    <a:pt x="10867" y="4135"/>
                  </a:moveTo>
                  <a:lnTo>
                    <a:pt x="11030" y="4122"/>
                  </a:lnTo>
                  <a:lnTo>
                    <a:pt x="11182" y="4112"/>
                  </a:lnTo>
                  <a:lnTo>
                    <a:pt x="11252" y="4107"/>
                  </a:lnTo>
                  <a:lnTo>
                    <a:pt x="11321" y="4101"/>
                  </a:lnTo>
                  <a:lnTo>
                    <a:pt x="11385" y="4096"/>
                  </a:lnTo>
                  <a:lnTo>
                    <a:pt x="11447" y="4090"/>
                  </a:lnTo>
                  <a:lnTo>
                    <a:pt x="11507" y="4083"/>
                  </a:lnTo>
                  <a:lnTo>
                    <a:pt x="11564" y="4074"/>
                  </a:lnTo>
                  <a:lnTo>
                    <a:pt x="11617" y="4065"/>
                  </a:lnTo>
                  <a:lnTo>
                    <a:pt x="11669" y="4054"/>
                  </a:lnTo>
                  <a:lnTo>
                    <a:pt x="11717" y="4041"/>
                  </a:lnTo>
                  <a:lnTo>
                    <a:pt x="11762" y="4027"/>
                  </a:lnTo>
                  <a:lnTo>
                    <a:pt x="11805" y="4010"/>
                  </a:lnTo>
                  <a:lnTo>
                    <a:pt x="11845" y="3990"/>
                  </a:lnTo>
                  <a:lnTo>
                    <a:pt x="11883" y="3968"/>
                  </a:lnTo>
                  <a:lnTo>
                    <a:pt x="11917" y="3943"/>
                  </a:lnTo>
                  <a:lnTo>
                    <a:pt x="11949" y="3916"/>
                  </a:lnTo>
                  <a:lnTo>
                    <a:pt x="11979" y="3885"/>
                  </a:lnTo>
                  <a:lnTo>
                    <a:pt x="12006" y="3851"/>
                  </a:lnTo>
                  <a:lnTo>
                    <a:pt x="12031" y="3812"/>
                  </a:lnTo>
                  <a:lnTo>
                    <a:pt x="12053" y="3771"/>
                  </a:lnTo>
                  <a:lnTo>
                    <a:pt x="12073" y="3724"/>
                  </a:lnTo>
                  <a:lnTo>
                    <a:pt x="12090" y="3673"/>
                  </a:lnTo>
                  <a:lnTo>
                    <a:pt x="12105" y="3618"/>
                  </a:lnTo>
                  <a:lnTo>
                    <a:pt x="12117" y="3559"/>
                  </a:lnTo>
                  <a:lnTo>
                    <a:pt x="12128" y="3493"/>
                  </a:lnTo>
                  <a:lnTo>
                    <a:pt x="12136" y="3423"/>
                  </a:lnTo>
                  <a:lnTo>
                    <a:pt x="12141" y="3347"/>
                  </a:lnTo>
                  <a:lnTo>
                    <a:pt x="12144" y="3266"/>
                  </a:lnTo>
                  <a:lnTo>
                    <a:pt x="12146" y="3179"/>
                  </a:lnTo>
                  <a:lnTo>
                    <a:pt x="12146" y="309"/>
                  </a:lnTo>
                  <a:lnTo>
                    <a:pt x="11973" y="19"/>
                  </a:lnTo>
                  <a:lnTo>
                    <a:pt x="6081" y="3512"/>
                  </a:lnTo>
                  <a:lnTo>
                    <a:pt x="182" y="0"/>
                  </a:lnTo>
                  <a:lnTo>
                    <a:pt x="0" y="309"/>
                  </a:lnTo>
                  <a:lnTo>
                    <a:pt x="0" y="3179"/>
                  </a:lnTo>
                  <a:lnTo>
                    <a:pt x="0" y="3259"/>
                  </a:lnTo>
                  <a:lnTo>
                    <a:pt x="4" y="3332"/>
                  </a:lnTo>
                  <a:lnTo>
                    <a:pt x="7" y="3402"/>
                  </a:lnTo>
                  <a:lnTo>
                    <a:pt x="12" y="3465"/>
                  </a:lnTo>
                  <a:lnTo>
                    <a:pt x="19" y="3524"/>
                  </a:lnTo>
                  <a:lnTo>
                    <a:pt x="27" y="3579"/>
                  </a:lnTo>
                  <a:lnTo>
                    <a:pt x="38" y="3628"/>
                  </a:lnTo>
                  <a:lnTo>
                    <a:pt x="50" y="3673"/>
                  </a:lnTo>
                  <a:lnTo>
                    <a:pt x="64" y="3715"/>
                  </a:lnTo>
                  <a:lnTo>
                    <a:pt x="79" y="3753"/>
                  </a:lnTo>
                  <a:lnTo>
                    <a:pt x="97" y="3788"/>
                  </a:lnTo>
                  <a:lnTo>
                    <a:pt x="116" y="3819"/>
                  </a:lnTo>
                  <a:lnTo>
                    <a:pt x="137" y="3847"/>
                  </a:lnTo>
                  <a:lnTo>
                    <a:pt x="160" y="3873"/>
                  </a:lnTo>
                  <a:lnTo>
                    <a:pt x="185" y="3896"/>
                  </a:lnTo>
                  <a:lnTo>
                    <a:pt x="212" y="3916"/>
                  </a:lnTo>
                  <a:lnTo>
                    <a:pt x="241" y="3935"/>
                  </a:lnTo>
                  <a:lnTo>
                    <a:pt x="274" y="3952"/>
                  </a:lnTo>
                  <a:lnTo>
                    <a:pt x="307" y="3967"/>
                  </a:lnTo>
                  <a:lnTo>
                    <a:pt x="343" y="3982"/>
                  </a:lnTo>
                  <a:lnTo>
                    <a:pt x="381" y="3994"/>
                  </a:lnTo>
                  <a:lnTo>
                    <a:pt x="421" y="4007"/>
                  </a:lnTo>
                  <a:lnTo>
                    <a:pt x="464" y="4018"/>
                  </a:lnTo>
                  <a:lnTo>
                    <a:pt x="508" y="4030"/>
                  </a:lnTo>
                  <a:lnTo>
                    <a:pt x="606" y="4051"/>
                  </a:lnTo>
                  <a:lnTo>
                    <a:pt x="713" y="4075"/>
                  </a:lnTo>
                  <a:lnTo>
                    <a:pt x="771" y="4089"/>
                  </a:lnTo>
                  <a:lnTo>
                    <a:pt x="831" y="4102"/>
                  </a:lnTo>
                  <a:lnTo>
                    <a:pt x="894" y="4118"/>
                  </a:lnTo>
                  <a:lnTo>
                    <a:pt x="959" y="4135"/>
                  </a:lnTo>
                  <a:lnTo>
                    <a:pt x="959" y="7005"/>
                  </a:lnTo>
                  <a:lnTo>
                    <a:pt x="2557" y="7005"/>
                  </a:lnTo>
                  <a:lnTo>
                    <a:pt x="2557" y="9555"/>
                  </a:lnTo>
                  <a:lnTo>
                    <a:pt x="4794" y="9555"/>
                  </a:lnTo>
                  <a:lnTo>
                    <a:pt x="4794" y="7005"/>
                  </a:lnTo>
                  <a:lnTo>
                    <a:pt x="7352" y="7005"/>
                  </a:lnTo>
                  <a:lnTo>
                    <a:pt x="7352" y="9555"/>
                  </a:lnTo>
                  <a:lnTo>
                    <a:pt x="9589" y="9555"/>
                  </a:lnTo>
                  <a:lnTo>
                    <a:pt x="9589" y="7005"/>
                  </a:lnTo>
                  <a:lnTo>
                    <a:pt x="10867" y="7005"/>
                  </a:lnTo>
                  <a:lnTo>
                    <a:pt x="10867" y="413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6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360" b="1" i="0" u="none" strike="noStrike" kern="1200" cap="none" spc="0" normalizeH="0" baseline="0" noProof="0">
                <a:ln>
                  <a:noFill/>
                </a:ln>
                <a:solidFill>
                  <a:srgbClr val="FF3737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28" name="슬라이드 10 형태 6 그룹 3">
            <a:extLst>
              <a:ext uri="{FF2B5EF4-FFF2-40B4-BE49-F238E27FC236}">
                <a16:creationId xmlns:a16="http://schemas.microsoft.com/office/drawing/2014/main" id="{BCB2CEE5-8A20-4448-A322-481540803FB7}"/>
              </a:ext>
            </a:extLst>
          </p:cNvPr>
          <p:cNvSpPr txBox="1"/>
          <p:nvPr/>
        </p:nvSpPr>
        <p:spPr>
          <a:xfrm>
            <a:off x="937069" y="282863"/>
            <a:ext cx="5158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096990" latinLnBrk="0">
              <a:defRPr/>
            </a:pPr>
            <a:r>
              <a:rPr lang="ko-KR" altLang="en-US" sz="2400" b="1" dirty="0" err="1">
                <a:solidFill>
                  <a:prstClr val="black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퍼지이론</a:t>
            </a:r>
            <a:endParaRPr lang="zh-CN" altLang="en-US" sz="2400" b="1" dirty="0">
              <a:solidFill>
                <a:prstClr val="black"/>
              </a:solidFill>
              <a:latin typeface="나눔스퀘어 ExtraBold" panose="020B0600000101010101" pitchFamily="34" charset="-127"/>
              <a:ea typeface="나눔스퀘어 Extra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5FB7B9-D47A-4D72-BBA0-9D486F1D051E}"/>
              </a:ext>
            </a:extLst>
          </p:cNvPr>
          <p:cNvSpPr txBox="1"/>
          <p:nvPr/>
        </p:nvSpPr>
        <p:spPr>
          <a:xfrm>
            <a:off x="11678920" y="6576550"/>
            <a:ext cx="594360" cy="281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8103535-315D-4003-94C7-F7FFB7B228C0}" type="slidenum">
              <a:rPr lang="en-US" altLang="ko-KR" sz="1200" smtClean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fld>
            <a:r>
              <a:rPr lang="en-US" altLang="ko-KR" sz="12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/18</a:t>
            </a:r>
            <a:endParaRPr lang="ko-KR" altLang="en-US" sz="1200" dirty="0">
              <a:solidFill>
                <a:srgbClr val="59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3CD915-7111-491A-B027-49748A5EB7E8}"/>
              </a:ext>
            </a:extLst>
          </p:cNvPr>
          <p:cNvSpPr txBox="1"/>
          <p:nvPr/>
        </p:nvSpPr>
        <p:spPr>
          <a:xfrm>
            <a:off x="514119" y="1656079"/>
            <a:ext cx="4480560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lvl="0">
              <a:defRPr lang="ko-KR"/>
            </a:defPPr>
            <a:lvl1pPr marR="0" lvl="0" indent="0" algn="just" defTabSz="109699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곱하기</a:t>
            </a:r>
            <a:r>
              <a:rPr lang="en-US" altLang="ko-KR" sz="1800" dirty="0"/>
              <a:t>, </a:t>
            </a:r>
            <a:r>
              <a:rPr lang="ko-KR" altLang="en-US" sz="1800" dirty="0"/>
              <a:t>나누기 연산에서 복잡도 증가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470700-0270-43F3-A78C-810C81C9B905}"/>
              </a:ext>
            </a:extLst>
          </p:cNvPr>
          <p:cNvSpPr txBox="1"/>
          <p:nvPr/>
        </p:nvSpPr>
        <p:spPr>
          <a:xfrm>
            <a:off x="514119" y="2175640"/>
            <a:ext cx="6456680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lvl="0">
              <a:defRPr lang="ko-KR"/>
            </a:defPPr>
            <a:lvl1pPr marR="0" lvl="0" indent="0" algn="just" defTabSz="109699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만족도 평가함수의 계산에 </a:t>
            </a:r>
            <a:r>
              <a:rPr lang="ko-KR" altLang="en-US" sz="1800" dirty="0">
                <a:highlight>
                  <a:srgbClr val="FFD5D5"/>
                </a:highlight>
              </a:rPr>
              <a:t>구간연산을 변형한 연산</a:t>
            </a:r>
            <a:r>
              <a:rPr lang="ko-KR" altLang="en-US" sz="1800" dirty="0"/>
              <a:t>을 사용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EC20B5-BB93-4F13-9EC1-1408CD46A6D1}"/>
              </a:ext>
            </a:extLst>
          </p:cNvPr>
          <p:cNvSpPr txBox="1"/>
          <p:nvPr/>
        </p:nvSpPr>
        <p:spPr>
          <a:xfrm>
            <a:off x="1201115" y="3036358"/>
            <a:ext cx="2243431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lvl="0">
              <a:defRPr lang="ko-KR"/>
            </a:defPPr>
            <a:lvl1pPr marR="0" lvl="0" indent="0" algn="just" defTabSz="109699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dirty="0"/>
              <a:t>다음과 같이 새로 정의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474543-79A8-43DF-9ABB-B03535C97DEA}"/>
                  </a:ext>
                </a:extLst>
              </p:cNvPr>
              <p:cNvSpPr txBox="1"/>
              <p:nvPr/>
            </p:nvSpPr>
            <p:spPr>
              <a:xfrm>
                <a:off x="3117850" y="3691941"/>
                <a:ext cx="5824220" cy="515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ko-Kore-KR" altLang="en-US" sz="1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kumimoji="1" lang="en-US" altLang="ko-Kore-KR" sz="1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=&lt;</m:t>
                      </m:r>
                      <m:sSub>
                        <m:sSubPr>
                          <m:ctrlPr>
                            <a:rPr kumimoji="1" lang="en-US" altLang="ko-Kore-KR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ko-Kore-KR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kumimoji="1" lang="en-US" altLang="ko-Kore-KR" sz="1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ore-KR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ko-Kore-KR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sz="1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ore-KR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ko-Kore-KR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ore-KR" sz="1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ore-KR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ko-Kore-KR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kumimoji="1" lang="en-US" altLang="ko-Kore-KR" sz="1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&gt;,  </m:t>
                      </m:r>
                      <m:acc>
                        <m:accPr>
                          <m:chr m:val="̃"/>
                          <m:ctrlPr>
                            <a:rPr kumimoji="1" lang="ko-Kore-KR" altLang="en-US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kumimoji="1" lang="en-US" altLang="ko-Kore-KR" sz="1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=&lt;</m:t>
                      </m:r>
                      <m:sSub>
                        <m:sSubPr>
                          <m:ctrlPr>
                            <a:rPr kumimoji="1" lang="en-US" altLang="ko-Kore-KR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ko-Kore-KR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kumimoji="1" lang="en-US" altLang="ko-Kore-KR" sz="1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ore-KR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ko-Kore-KR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sz="1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ore-KR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ko-Kore-KR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ore-KR" sz="1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ore-KR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ko-Kore-KR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kumimoji="1" lang="en-US" altLang="ko-Kore-KR" sz="1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kumimoji="1" lang="en-US" altLang="ko-Kore-KR" sz="18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474543-79A8-43DF-9ABB-B03535C97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850" y="3691941"/>
                <a:ext cx="5824220" cy="5152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CA0413-F363-4F5F-A8A4-0766E6461337}"/>
                  </a:ext>
                </a:extLst>
              </p:cNvPr>
              <p:cNvSpPr txBox="1"/>
              <p:nvPr/>
            </p:nvSpPr>
            <p:spPr>
              <a:xfrm>
                <a:off x="3363266" y="4482244"/>
                <a:ext cx="59432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kumimoji="1" lang="en-US" altLang="ko-KR" sz="1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1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kumimoji="1" lang="en-US" altLang="ko-KR" sz="1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kumimoji="1" lang="en-US" altLang="ko-KR" sz="1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1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kumimoji="1" lang="en-US" altLang="ko-KR" sz="1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kumimoji="1" lang="en-US" altLang="ko-KR" sz="1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ko-KR" sz="1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1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kumimoji="1" lang="en-US" altLang="ko-KR" sz="1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ko-KR" sz="1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ore-KR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CA0413-F363-4F5F-A8A4-0766E6461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266" y="4482244"/>
                <a:ext cx="59432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77EAA9-6340-4BC4-9C7D-B4269D02A7F7}"/>
                  </a:ext>
                </a:extLst>
              </p:cNvPr>
              <p:cNvSpPr txBox="1"/>
              <p:nvPr/>
            </p:nvSpPr>
            <p:spPr>
              <a:xfrm>
                <a:off x="2986076" y="5126610"/>
                <a:ext cx="6979920" cy="404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lvl="0">
                  <a:defRPr lang="ko-KR"/>
                </a:defPPr>
                <a:lvl1pPr marR="0" lvl="0" indent="0" algn="just" defTabSz="1096990" fontAlgn="auto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000">
                    <a:gradFill>
                      <a:gsLst>
                        <a:gs pos="0">
                          <a:srgbClr val="595959"/>
                        </a:gs>
                        <a:gs pos="100000">
                          <a:srgbClr val="595959"/>
                        </a:gs>
                      </a:gsLst>
                      <a:lin ang="5400000" scaled="0"/>
                    </a:gradFill>
                    <a:latin typeface="나눔스퀘어 Bold" panose="020B0600000101010101" pitchFamily="34" charset="-127"/>
                    <a:ea typeface="나눔스퀘어 Bold" panose="020B0600000101010101" pitchFamily="34" charset="-127"/>
                    <a:cs typeface="Times New Roman" panose="02020603050405020304" pitchFamily="18" charset="0"/>
                  </a:defRPr>
                </a:lvl1pPr>
              </a:lstStyle>
              <a:p>
                <a:r>
                  <a:rPr lang="ko-KR" altLang="en-US" sz="1800" dirty="0"/>
                  <a:t>편의상 대칭형 사다리꼴 </a:t>
                </a:r>
                <a:r>
                  <a:rPr lang="ko-KR" altLang="en-US" sz="1800" dirty="0" err="1"/>
                  <a:t>퍼지수</a:t>
                </a:r>
                <a:r>
                  <a:rPr lang="ko-KR" altLang="en-US" sz="1800" dirty="0"/>
                  <a:t> 사용하기 위해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180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ko-KR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180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ko-KR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sz="180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80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ko-KR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80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ko-KR" sz="1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ko-Kore-KR" altLang="en-US" sz="1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77EAA9-6340-4BC4-9C7D-B4269D02A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076" y="5126610"/>
                <a:ext cx="6979920" cy="4041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슬라이드 10 형태 2 그룹 2">
            <a:extLst>
              <a:ext uri="{FF2B5EF4-FFF2-40B4-BE49-F238E27FC236}">
                <a16:creationId xmlns:a16="http://schemas.microsoft.com/office/drawing/2014/main" id="{141D2F07-1CD6-475B-9B98-B927E0951303}"/>
              </a:ext>
            </a:extLst>
          </p:cNvPr>
          <p:cNvSpPr txBox="1"/>
          <p:nvPr/>
        </p:nvSpPr>
        <p:spPr>
          <a:xfrm>
            <a:off x="514119" y="1026492"/>
            <a:ext cx="1975081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096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3) </a:t>
            </a:r>
            <a:r>
              <a:rPr lang="ko-KR" altLang="en-US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퍼지수의 연산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7AA6ECA-EAC7-4AA7-98FF-76508008A55E}"/>
              </a:ext>
            </a:extLst>
          </p:cNvPr>
          <p:cNvSpPr/>
          <p:nvPr/>
        </p:nvSpPr>
        <p:spPr>
          <a:xfrm rot="10800000" flipH="1">
            <a:off x="627594" y="3023441"/>
            <a:ext cx="471921" cy="405559"/>
          </a:xfrm>
          <a:prstGeom prst="rightArrow">
            <a:avLst/>
          </a:prstGeom>
          <a:solidFill>
            <a:srgbClr val="FF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90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22">
            <a:extLst>
              <a:ext uri="{FF2B5EF4-FFF2-40B4-BE49-F238E27FC236}">
                <a16:creationId xmlns:a16="http://schemas.microsoft.com/office/drawing/2014/main" id="{2BF68D8A-A46A-47BA-9069-3B29281B7D63}"/>
              </a:ext>
            </a:extLst>
          </p:cNvPr>
          <p:cNvGrpSpPr/>
          <p:nvPr/>
        </p:nvGrpSpPr>
        <p:grpSpPr>
          <a:xfrm>
            <a:off x="391635" y="261371"/>
            <a:ext cx="545432" cy="523115"/>
            <a:chOff x="683572" y="1489348"/>
            <a:chExt cx="2638425" cy="2530474"/>
          </a:xfrm>
          <a:solidFill>
            <a:srgbClr val="FF3737"/>
          </a:solidFill>
        </p:grpSpPr>
        <p:sp>
          <p:nvSpPr>
            <p:cNvPr id="13" name="슬라이드 10 형태 6 그룹 1">
              <a:extLst>
                <a:ext uri="{FF2B5EF4-FFF2-40B4-BE49-F238E27FC236}">
                  <a16:creationId xmlns:a16="http://schemas.microsoft.com/office/drawing/2014/main" id="{026C8CB1-48BC-45EB-8A79-D7EAE32D7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72" y="1489348"/>
              <a:ext cx="2638425" cy="1771652"/>
            </a:xfrm>
            <a:custGeom>
              <a:avLst/>
              <a:gdLst>
                <a:gd name="T0" fmla="*/ 0 w 16620"/>
                <a:gd name="T1" fmla="*/ 4462 h 11158"/>
                <a:gd name="T2" fmla="*/ 65 w 16620"/>
                <a:gd name="T3" fmla="*/ 4480 h 11158"/>
                <a:gd name="T4" fmla="*/ 128 w 16620"/>
                <a:gd name="T5" fmla="*/ 4494 h 11158"/>
                <a:gd name="T6" fmla="*/ 188 w 16620"/>
                <a:gd name="T7" fmla="*/ 4509 h 11158"/>
                <a:gd name="T8" fmla="*/ 246 w 16620"/>
                <a:gd name="T9" fmla="*/ 4521 h 11158"/>
                <a:gd name="T10" fmla="*/ 353 w 16620"/>
                <a:gd name="T11" fmla="*/ 4545 h 11158"/>
                <a:gd name="T12" fmla="*/ 450 w 16620"/>
                <a:gd name="T13" fmla="*/ 4568 h 11158"/>
                <a:gd name="T14" fmla="*/ 495 w 16620"/>
                <a:gd name="T15" fmla="*/ 4580 h 11158"/>
                <a:gd name="T16" fmla="*/ 538 w 16620"/>
                <a:gd name="T17" fmla="*/ 4591 h 11158"/>
                <a:gd name="T18" fmla="*/ 579 w 16620"/>
                <a:gd name="T19" fmla="*/ 4603 h 11158"/>
                <a:gd name="T20" fmla="*/ 616 w 16620"/>
                <a:gd name="T21" fmla="*/ 4616 h 11158"/>
                <a:gd name="T22" fmla="*/ 652 w 16620"/>
                <a:gd name="T23" fmla="*/ 4631 h 11158"/>
                <a:gd name="T24" fmla="*/ 686 w 16620"/>
                <a:gd name="T25" fmla="*/ 4645 h 11158"/>
                <a:gd name="T26" fmla="*/ 717 w 16620"/>
                <a:gd name="T27" fmla="*/ 4663 h 11158"/>
                <a:gd name="T28" fmla="*/ 747 w 16620"/>
                <a:gd name="T29" fmla="*/ 4682 h 11158"/>
                <a:gd name="T30" fmla="*/ 774 w 16620"/>
                <a:gd name="T31" fmla="*/ 4702 h 11158"/>
                <a:gd name="T32" fmla="*/ 799 w 16620"/>
                <a:gd name="T33" fmla="*/ 4725 h 11158"/>
                <a:gd name="T34" fmla="*/ 822 w 16620"/>
                <a:gd name="T35" fmla="*/ 4750 h 11158"/>
                <a:gd name="T36" fmla="*/ 843 w 16620"/>
                <a:gd name="T37" fmla="*/ 4779 h 11158"/>
                <a:gd name="T38" fmla="*/ 862 w 16620"/>
                <a:gd name="T39" fmla="*/ 4810 h 11158"/>
                <a:gd name="T40" fmla="*/ 880 w 16620"/>
                <a:gd name="T41" fmla="*/ 4845 h 11158"/>
                <a:gd name="T42" fmla="*/ 895 w 16620"/>
                <a:gd name="T43" fmla="*/ 4882 h 11158"/>
                <a:gd name="T44" fmla="*/ 909 w 16620"/>
                <a:gd name="T45" fmla="*/ 4924 h 11158"/>
                <a:gd name="T46" fmla="*/ 921 w 16620"/>
                <a:gd name="T47" fmla="*/ 4969 h 11158"/>
                <a:gd name="T48" fmla="*/ 932 w 16620"/>
                <a:gd name="T49" fmla="*/ 5019 h 11158"/>
                <a:gd name="T50" fmla="*/ 940 w 16620"/>
                <a:gd name="T51" fmla="*/ 5073 h 11158"/>
                <a:gd name="T52" fmla="*/ 947 w 16620"/>
                <a:gd name="T53" fmla="*/ 5133 h 11158"/>
                <a:gd name="T54" fmla="*/ 953 w 16620"/>
                <a:gd name="T55" fmla="*/ 5196 h 11158"/>
                <a:gd name="T56" fmla="*/ 956 w 16620"/>
                <a:gd name="T57" fmla="*/ 5264 h 11158"/>
                <a:gd name="T58" fmla="*/ 958 w 16620"/>
                <a:gd name="T59" fmla="*/ 5339 h 11158"/>
                <a:gd name="T60" fmla="*/ 959 w 16620"/>
                <a:gd name="T61" fmla="*/ 5419 h 11158"/>
                <a:gd name="T62" fmla="*/ 959 w 16620"/>
                <a:gd name="T63" fmla="*/ 11158 h 11158"/>
                <a:gd name="T64" fmla="*/ 1598 w 16620"/>
                <a:gd name="T65" fmla="*/ 11158 h 11158"/>
                <a:gd name="T66" fmla="*/ 1598 w 16620"/>
                <a:gd name="T67" fmla="*/ 5419 h 11158"/>
                <a:gd name="T68" fmla="*/ 8330 w 16620"/>
                <a:gd name="T69" fmla="*/ 9211 h 11158"/>
                <a:gd name="T70" fmla="*/ 16517 w 16620"/>
                <a:gd name="T71" fmla="*/ 4292 h 11158"/>
                <a:gd name="T72" fmla="*/ 16620 w 16620"/>
                <a:gd name="T73" fmla="*/ 3825 h 11158"/>
                <a:gd name="T74" fmla="*/ 8310 w 16620"/>
                <a:gd name="T75" fmla="*/ 0 h 11158"/>
                <a:gd name="T76" fmla="*/ 0 w 16620"/>
                <a:gd name="T77" fmla="*/ 3825 h 11158"/>
                <a:gd name="T78" fmla="*/ 0 w 16620"/>
                <a:gd name="T79" fmla="*/ 4462 h 1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20" h="11158">
                  <a:moveTo>
                    <a:pt x="0" y="4462"/>
                  </a:moveTo>
                  <a:lnTo>
                    <a:pt x="65" y="4480"/>
                  </a:lnTo>
                  <a:lnTo>
                    <a:pt x="128" y="4494"/>
                  </a:lnTo>
                  <a:lnTo>
                    <a:pt x="188" y="4509"/>
                  </a:lnTo>
                  <a:lnTo>
                    <a:pt x="246" y="4521"/>
                  </a:lnTo>
                  <a:lnTo>
                    <a:pt x="353" y="4545"/>
                  </a:lnTo>
                  <a:lnTo>
                    <a:pt x="450" y="4568"/>
                  </a:lnTo>
                  <a:lnTo>
                    <a:pt x="495" y="4580"/>
                  </a:lnTo>
                  <a:lnTo>
                    <a:pt x="538" y="4591"/>
                  </a:lnTo>
                  <a:lnTo>
                    <a:pt x="579" y="4603"/>
                  </a:lnTo>
                  <a:lnTo>
                    <a:pt x="616" y="4616"/>
                  </a:lnTo>
                  <a:lnTo>
                    <a:pt x="652" y="4631"/>
                  </a:lnTo>
                  <a:lnTo>
                    <a:pt x="686" y="4645"/>
                  </a:lnTo>
                  <a:lnTo>
                    <a:pt x="717" y="4663"/>
                  </a:lnTo>
                  <a:lnTo>
                    <a:pt x="747" y="4682"/>
                  </a:lnTo>
                  <a:lnTo>
                    <a:pt x="774" y="4702"/>
                  </a:lnTo>
                  <a:lnTo>
                    <a:pt x="799" y="4725"/>
                  </a:lnTo>
                  <a:lnTo>
                    <a:pt x="822" y="4750"/>
                  </a:lnTo>
                  <a:lnTo>
                    <a:pt x="843" y="4779"/>
                  </a:lnTo>
                  <a:lnTo>
                    <a:pt x="862" y="4810"/>
                  </a:lnTo>
                  <a:lnTo>
                    <a:pt x="880" y="4845"/>
                  </a:lnTo>
                  <a:lnTo>
                    <a:pt x="895" y="4882"/>
                  </a:lnTo>
                  <a:lnTo>
                    <a:pt x="909" y="4924"/>
                  </a:lnTo>
                  <a:lnTo>
                    <a:pt x="921" y="4969"/>
                  </a:lnTo>
                  <a:lnTo>
                    <a:pt x="932" y="5019"/>
                  </a:lnTo>
                  <a:lnTo>
                    <a:pt x="940" y="5073"/>
                  </a:lnTo>
                  <a:lnTo>
                    <a:pt x="947" y="5133"/>
                  </a:lnTo>
                  <a:lnTo>
                    <a:pt x="953" y="5196"/>
                  </a:lnTo>
                  <a:lnTo>
                    <a:pt x="956" y="5264"/>
                  </a:lnTo>
                  <a:lnTo>
                    <a:pt x="958" y="5339"/>
                  </a:lnTo>
                  <a:lnTo>
                    <a:pt x="959" y="5419"/>
                  </a:lnTo>
                  <a:lnTo>
                    <a:pt x="959" y="11158"/>
                  </a:lnTo>
                  <a:lnTo>
                    <a:pt x="1598" y="11158"/>
                  </a:lnTo>
                  <a:lnTo>
                    <a:pt x="1598" y="5419"/>
                  </a:lnTo>
                  <a:lnTo>
                    <a:pt x="8330" y="9211"/>
                  </a:lnTo>
                  <a:lnTo>
                    <a:pt x="16517" y="4292"/>
                  </a:lnTo>
                  <a:lnTo>
                    <a:pt x="16620" y="3825"/>
                  </a:lnTo>
                  <a:lnTo>
                    <a:pt x="8310" y="0"/>
                  </a:lnTo>
                  <a:lnTo>
                    <a:pt x="0" y="3825"/>
                  </a:lnTo>
                  <a:lnTo>
                    <a:pt x="0" y="446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6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36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4" name="슬라이드 10 형태 6 그룹 2">
              <a:extLst>
                <a:ext uri="{FF2B5EF4-FFF2-40B4-BE49-F238E27FC236}">
                  <a16:creationId xmlns:a16="http://schemas.microsoft.com/office/drawing/2014/main" id="{6EB57EA8-7B92-4DBE-A116-F82BCD0FC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168" y="2502171"/>
              <a:ext cx="1927229" cy="1517651"/>
            </a:xfrm>
            <a:custGeom>
              <a:avLst/>
              <a:gdLst>
                <a:gd name="T0" fmla="*/ 11030 w 12146"/>
                <a:gd name="T1" fmla="*/ 4122 h 9555"/>
                <a:gd name="T2" fmla="*/ 11252 w 12146"/>
                <a:gd name="T3" fmla="*/ 4107 h 9555"/>
                <a:gd name="T4" fmla="*/ 11385 w 12146"/>
                <a:gd name="T5" fmla="*/ 4096 h 9555"/>
                <a:gd name="T6" fmla="*/ 11507 w 12146"/>
                <a:gd name="T7" fmla="*/ 4083 h 9555"/>
                <a:gd name="T8" fmla="*/ 11617 w 12146"/>
                <a:gd name="T9" fmla="*/ 4065 h 9555"/>
                <a:gd name="T10" fmla="*/ 11717 w 12146"/>
                <a:gd name="T11" fmla="*/ 4041 h 9555"/>
                <a:gd name="T12" fmla="*/ 11805 w 12146"/>
                <a:gd name="T13" fmla="*/ 4010 h 9555"/>
                <a:gd name="T14" fmla="*/ 11883 w 12146"/>
                <a:gd name="T15" fmla="*/ 3968 h 9555"/>
                <a:gd name="T16" fmla="*/ 11949 w 12146"/>
                <a:gd name="T17" fmla="*/ 3916 h 9555"/>
                <a:gd name="T18" fmla="*/ 12006 w 12146"/>
                <a:gd name="T19" fmla="*/ 3851 h 9555"/>
                <a:gd name="T20" fmla="*/ 12053 w 12146"/>
                <a:gd name="T21" fmla="*/ 3771 h 9555"/>
                <a:gd name="T22" fmla="*/ 12090 w 12146"/>
                <a:gd name="T23" fmla="*/ 3673 h 9555"/>
                <a:gd name="T24" fmla="*/ 12117 w 12146"/>
                <a:gd name="T25" fmla="*/ 3559 h 9555"/>
                <a:gd name="T26" fmla="*/ 12136 w 12146"/>
                <a:gd name="T27" fmla="*/ 3423 h 9555"/>
                <a:gd name="T28" fmla="*/ 12144 w 12146"/>
                <a:gd name="T29" fmla="*/ 3266 h 9555"/>
                <a:gd name="T30" fmla="*/ 12146 w 12146"/>
                <a:gd name="T31" fmla="*/ 309 h 9555"/>
                <a:gd name="T32" fmla="*/ 6081 w 12146"/>
                <a:gd name="T33" fmla="*/ 3512 h 9555"/>
                <a:gd name="T34" fmla="*/ 0 w 12146"/>
                <a:gd name="T35" fmla="*/ 309 h 9555"/>
                <a:gd name="T36" fmla="*/ 0 w 12146"/>
                <a:gd name="T37" fmla="*/ 3259 h 9555"/>
                <a:gd name="T38" fmla="*/ 7 w 12146"/>
                <a:gd name="T39" fmla="*/ 3402 h 9555"/>
                <a:gd name="T40" fmla="*/ 19 w 12146"/>
                <a:gd name="T41" fmla="*/ 3524 h 9555"/>
                <a:gd name="T42" fmla="*/ 38 w 12146"/>
                <a:gd name="T43" fmla="*/ 3628 h 9555"/>
                <a:gd name="T44" fmla="*/ 64 w 12146"/>
                <a:gd name="T45" fmla="*/ 3715 h 9555"/>
                <a:gd name="T46" fmla="*/ 97 w 12146"/>
                <a:gd name="T47" fmla="*/ 3788 h 9555"/>
                <a:gd name="T48" fmla="*/ 137 w 12146"/>
                <a:gd name="T49" fmla="*/ 3847 h 9555"/>
                <a:gd name="T50" fmla="*/ 185 w 12146"/>
                <a:gd name="T51" fmla="*/ 3896 h 9555"/>
                <a:gd name="T52" fmla="*/ 241 w 12146"/>
                <a:gd name="T53" fmla="*/ 3935 h 9555"/>
                <a:gd name="T54" fmla="*/ 307 w 12146"/>
                <a:gd name="T55" fmla="*/ 3967 h 9555"/>
                <a:gd name="T56" fmla="*/ 381 w 12146"/>
                <a:gd name="T57" fmla="*/ 3994 h 9555"/>
                <a:gd name="T58" fmla="*/ 464 w 12146"/>
                <a:gd name="T59" fmla="*/ 4018 h 9555"/>
                <a:gd name="T60" fmla="*/ 606 w 12146"/>
                <a:gd name="T61" fmla="*/ 4051 h 9555"/>
                <a:gd name="T62" fmla="*/ 771 w 12146"/>
                <a:gd name="T63" fmla="*/ 4089 h 9555"/>
                <a:gd name="T64" fmla="*/ 894 w 12146"/>
                <a:gd name="T65" fmla="*/ 4118 h 9555"/>
                <a:gd name="T66" fmla="*/ 959 w 12146"/>
                <a:gd name="T67" fmla="*/ 7005 h 9555"/>
                <a:gd name="T68" fmla="*/ 2557 w 12146"/>
                <a:gd name="T69" fmla="*/ 9555 h 9555"/>
                <a:gd name="T70" fmla="*/ 4794 w 12146"/>
                <a:gd name="T71" fmla="*/ 7005 h 9555"/>
                <a:gd name="T72" fmla="*/ 7352 w 12146"/>
                <a:gd name="T73" fmla="*/ 9555 h 9555"/>
                <a:gd name="T74" fmla="*/ 9589 w 12146"/>
                <a:gd name="T75" fmla="*/ 7005 h 9555"/>
                <a:gd name="T76" fmla="*/ 10867 w 12146"/>
                <a:gd name="T77" fmla="*/ 4135 h 9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146" h="9555">
                  <a:moveTo>
                    <a:pt x="10867" y="4135"/>
                  </a:moveTo>
                  <a:lnTo>
                    <a:pt x="11030" y="4122"/>
                  </a:lnTo>
                  <a:lnTo>
                    <a:pt x="11182" y="4112"/>
                  </a:lnTo>
                  <a:lnTo>
                    <a:pt x="11252" y="4107"/>
                  </a:lnTo>
                  <a:lnTo>
                    <a:pt x="11321" y="4101"/>
                  </a:lnTo>
                  <a:lnTo>
                    <a:pt x="11385" y="4096"/>
                  </a:lnTo>
                  <a:lnTo>
                    <a:pt x="11447" y="4090"/>
                  </a:lnTo>
                  <a:lnTo>
                    <a:pt x="11507" y="4083"/>
                  </a:lnTo>
                  <a:lnTo>
                    <a:pt x="11564" y="4074"/>
                  </a:lnTo>
                  <a:lnTo>
                    <a:pt x="11617" y="4065"/>
                  </a:lnTo>
                  <a:lnTo>
                    <a:pt x="11669" y="4054"/>
                  </a:lnTo>
                  <a:lnTo>
                    <a:pt x="11717" y="4041"/>
                  </a:lnTo>
                  <a:lnTo>
                    <a:pt x="11762" y="4027"/>
                  </a:lnTo>
                  <a:lnTo>
                    <a:pt x="11805" y="4010"/>
                  </a:lnTo>
                  <a:lnTo>
                    <a:pt x="11845" y="3990"/>
                  </a:lnTo>
                  <a:lnTo>
                    <a:pt x="11883" y="3968"/>
                  </a:lnTo>
                  <a:lnTo>
                    <a:pt x="11917" y="3943"/>
                  </a:lnTo>
                  <a:lnTo>
                    <a:pt x="11949" y="3916"/>
                  </a:lnTo>
                  <a:lnTo>
                    <a:pt x="11979" y="3885"/>
                  </a:lnTo>
                  <a:lnTo>
                    <a:pt x="12006" y="3851"/>
                  </a:lnTo>
                  <a:lnTo>
                    <a:pt x="12031" y="3812"/>
                  </a:lnTo>
                  <a:lnTo>
                    <a:pt x="12053" y="3771"/>
                  </a:lnTo>
                  <a:lnTo>
                    <a:pt x="12073" y="3724"/>
                  </a:lnTo>
                  <a:lnTo>
                    <a:pt x="12090" y="3673"/>
                  </a:lnTo>
                  <a:lnTo>
                    <a:pt x="12105" y="3618"/>
                  </a:lnTo>
                  <a:lnTo>
                    <a:pt x="12117" y="3559"/>
                  </a:lnTo>
                  <a:lnTo>
                    <a:pt x="12128" y="3493"/>
                  </a:lnTo>
                  <a:lnTo>
                    <a:pt x="12136" y="3423"/>
                  </a:lnTo>
                  <a:lnTo>
                    <a:pt x="12141" y="3347"/>
                  </a:lnTo>
                  <a:lnTo>
                    <a:pt x="12144" y="3266"/>
                  </a:lnTo>
                  <a:lnTo>
                    <a:pt x="12146" y="3179"/>
                  </a:lnTo>
                  <a:lnTo>
                    <a:pt x="12146" y="309"/>
                  </a:lnTo>
                  <a:lnTo>
                    <a:pt x="11973" y="19"/>
                  </a:lnTo>
                  <a:lnTo>
                    <a:pt x="6081" y="3512"/>
                  </a:lnTo>
                  <a:lnTo>
                    <a:pt x="182" y="0"/>
                  </a:lnTo>
                  <a:lnTo>
                    <a:pt x="0" y="309"/>
                  </a:lnTo>
                  <a:lnTo>
                    <a:pt x="0" y="3179"/>
                  </a:lnTo>
                  <a:lnTo>
                    <a:pt x="0" y="3259"/>
                  </a:lnTo>
                  <a:lnTo>
                    <a:pt x="4" y="3332"/>
                  </a:lnTo>
                  <a:lnTo>
                    <a:pt x="7" y="3402"/>
                  </a:lnTo>
                  <a:lnTo>
                    <a:pt x="12" y="3465"/>
                  </a:lnTo>
                  <a:lnTo>
                    <a:pt x="19" y="3524"/>
                  </a:lnTo>
                  <a:lnTo>
                    <a:pt x="27" y="3579"/>
                  </a:lnTo>
                  <a:lnTo>
                    <a:pt x="38" y="3628"/>
                  </a:lnTo>
                  <a:lnTo>
                    <a:pt x="50" y="3673"/>
                  </a:lnTo>
                  <a:lnTo>
                    <a:pt x="64" y="3715"/>
                  </a:lnTo>
                  <a:lnTo>
                    <a:pt x="79" y="3753"/>
                  </a:lnTo>
                  <a:lnTo>
                    <a:pt x="97" y="3788"/>
                  </a:lnTo>
                  <a:lnTo>
                    <a:pt x="116" y="3819"/>
                  </a:lnTo>
                  <a:lnTo>
                    <a:pt x="137" y="3847"/>
                  </a:lnTo>
                  <a:lnTo>
                    <a:pt x="160" y="3873"/>
                  </a:lnTo>
                  <a:lnTo>
                    <a:pt x="185" y="3896"/>
                  </a:lnTo>
                  <a:lnTo>
                    <a:pt x="212" y="3916"/>
                  </a:lnTo>
                  <a:lnTo>
                    <a:pt x="241" y="3935"/>
                  </a:lnTo>
                  <a:lnTo>
                    <a:pt x="274" y="3952"/>
                  </a:lnTo>
                  <a:lnTo>
                    <a:pt x="307" y="3967"/>
                  </a:lnTo>
                  <a:lnTo>
                    <a:pt x="343" y="3982"/>
                  </a:lnTo>
                  <a:lnTo>
                    <a:pt x="381" y="3994"/>
                  </a:lnTo>
                  <a:lnTo>
                    <a:pt x="421" y="4007"/>
                  </a:lnTo>
                  <a:lnTo>
                    <a:pt x="464" y="4018"/>
                  </a:lnTo>
                  <a:lnTo>
                    <a:pt x="508" y="4030"/>
                  </a:lnTo>
                  <a:lnTo>
                    <a:pt x="606" y="4051"/>
                  </a:lnTo>
                  <a:lnTo>
                    <a:pt x="713" y="4075"/>
                  </a:lnTo>
                  <a:lnTo>
                    <a:pt x="771" y="4089"/>
                  </a:lnTo>
                  <a:lnTo>
                    <a:pt x="831" y="4102"/>
                  </a:lnTo>
                  <a:lnTo>
                    <a:pt x="894" y="4118"/>
                  </a:lnTo>
                  <a:lnTo>
                    <a:pt x="959" y="4135"/>
                  </a:lnTo>
                  <a:lnTo>
                    <a:pt x="959" y="7005"/>
                  </a:lnTo>
                  <a:lnTo>
                    <a:pt x="2557" y="7005"/>
                  </a:lnTo>
                  <a:lnTo>
                    <a:pt x="2557" y="9555"/>
                  </a:lnTo>
                  <a:lnTo>
                    <a:pt x="4794" y="9555"/>
                  </a:lnTo>
                  <a:lnTo>
                    <a:pt x="4794" y="7005"/>
                  </a:lnTo>
                  <a:lnTo>
                    <a:pt x="7352" y="7005"/>
                  </a:lnTo>
                  <a:lnTo>
                    <a:pt x="7352" y="9555"/>
                  </a:lnTo>
                  <a:lnTo>
                    <a:pt x="9589" y="9555"/>
                  </a:lnTo>
                  <a:lnTo>
                    <a:pt x="9589" y="7005"/>
                  </a:lnTo>
                  <a:lnTo>
                    <a:pt x="10867" y="7005"/>
                  </a:lnTo>
                  <a:lnTo>
                    <a:pt x="10867" y="413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6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36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0032F1CF-7319-4906-8A65-A359EED2F1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83" b="87069" l="2654" r="96921">
                        <a14:foregroundMark x1="7006" y1="61207" x2="3397" y2="76724"/>
                        <a14:foregroundMark x1="2866" y1="25862" x2="4671" y2="22414"/>
                        <a14:foregroundMark x1="12527" y1="35345" x2="15817" y2="35345"/>
                        <a14:foregroundMark x1="14331" y1="40517" x2="15499" y2="52586"/>
                        <a14:foregroundMark x1="14119" y1="54310" x2="14119" y2="63793"/>
                        <a14:foregroundMark x1="19427" y1="34483" x2="17410" y2="34483"/>
                        <a14:foregroundMark x1="20594" y1="33621" x2="20632" y2="37632"/>
                        <a14:foregroundMark x1="23567" y1="32759" x2="23567" y2="37931"/>
                        <a14:foregroundMark x1="24947" y1="54310" x2="25265" y2="56034"/>
                        <a14:foregroundMark x1="21292" y1="67241" x2="21338" y2="68103"/>
                        <a14:foregroundMark x1="21199" y1="65517" x2="21292" y2="67241"/>
                        <a14:foregroundMark x1="21059" y1="62931" x2="21199" y2="65517"/>
                        <a14:foregroundMark x1="21013" y1="62069" x2="21059" y2="62931"/>
                        <a14:foregroundMark x1="20920" y1="60345" x2="21013" y2="62069"/>
                        <a14:foregroundMark x1="20594" y1="54310" x2="20920" y2="60345"/>
                        <a14:foregroundMark x1="20382" y1="53448" x2="17834" y2="52586"/>
                        <a14:foregroundMark x1="25739" y1="40517" x2="25796" y2="46552"/>
                        <a14:foregroundMark x1="25698" y1="36207" x2="25739" y2="40517"/>
                        <a14:foregroundMark x1="25690" y1="35345" x2="25698" y2="36207"/>
                        <a14:foregroundMark x1="39597" y1="46552" x2="39597" y2="46552"/>
                        <a14:foregroundMark x1="39915" y1="38793" x2="39278" y2="49138"/>
                        <a14:foregroundMark x1="42357" y1="32759" x2="44798" y2="31897"/>
                        <a14:foregroundMark x1="48620" y1="42241" x2="49363" y2="51724"/>
                        <a14:foregroundMark x1="41189" y1="45690" x2="41720" y2="54310"/>
                        <a14:foregroundMark x1="48301" y1="31897" x2="48938" y2="33621"/>
                        <a14:foregroundMark x1="50106" y1="35345" x2="50743" y2="40517"/>
                        <a14:foregroundMark x1="40446" y1="31897" x2="37580" y2="38793"/>
                        <a14:foregroundMark x1="48514" y1="31897" x2="51274" y2="41379"/>
                        <a14:foregroundMark x1="50849" y1="37931" x2="51168" y2="44828"/>
                        <a14:foregroundMark x1="51699" y1="49138" x2="51699" y2="51724"/>
                        <a14:foregroundMark x1="39490" y1="31034" x2="38854" y2="34483"/>
                        <a14:foregroundMark x1="36943" y1="49138" x2="37367" y2="53448"/>
                        <a14:foregroundMark x1="56157" y1="34483" x2="58599" y2="34483"/>
                        <a14:foregroundMark x1="56263" y1="58621" x2="58493" y2="62931"/>
                        <a14:foregroundMark x1="56980" y1="45196" x2="57188" y2="47414"/>
                        <a14:foregroundMark x1="55732" y1="31897" x2="56363" y2="38623"/>
                        <a14:foregroundMark x1="56502" y1="52586" x2="56369" y2="59483"/>
                        <a14:foregroundMark x1="56900" y1="31897" x2="56798" y2="37182"/>
                        <a14:foregroundMark x1="56582" y1="32759" x2="56051" y2="37069"/>
                        <a14:foregroundMark x1="59023" y1="55172" x2="59130" y2="63793"/>
                        <a14:foregroundMark x1="56051" y1="31034" x2="56476" y2="32759"/>
                        <a14:foregroundMark x1="62527" y1="31034" x2="63057" y2="37069"/>
                        <a14:foregroundMark x1="64862" y1="38793" x2="64862" y2="49697"/>
                        <a14:foregroundMark x1="64862" y1="33621" x2="64862" y2="38793"/>
                        <a14:foregroundMark x1="64015" y1="63226" x2="64650" y2="65517"/>
                        <a14:foregroundMark x1="62739" y1="58621" x2="63556" y2="61568"/>
                        <a14:foregroundMark x1="68025" y1="41609" x2="68896" y2="45690"/>
                        <a14:foregroundMark x1="66136" y1="32759" x2="67046" y2="37023"/>
                        <a14:foregroundMark x1="70382" y1="33621" x2="71975" y2="33621"/>
                        <a14:foregroundMark x1="73169" y1="40507" x2="73248" y2="65517"/>
                        <a14:foregroundMark x1="73142" y1="31897" x2="73160" y2="37666"/>
                        <a14:foregroundMark x1="75987" y1="36105" x2="77813" y2="42241"/>
                        <a14:foregroundMark x1="74735" y1="31897" x2="75736" y2="35260"/>
                        <a14:foregroundMark x1="79936" y1="34483" x2="78769" y2="52586"/>
                        <a14:foregroundMark x1="84501" y1="33621" x2="83439" y2="47414"/>
                        <a14:foregroundMark x1="83227" y1="62931" x2="86412" y2="63793"/>
                        <a14:foregroundMark x1="88641" y1="31897" x2="88960" y2="48276"/>
                        <a14:foregroundMark x1="88110" y1="56034" x2="88429" y2="55172"/>
                        <a14:foregroundMark x1="92251" y1="29310" x2="92357" y2="38793"/>
                        <a14:foregroundMark x1="96709" y1="31034" x2="96921" y2="34483"/>
                        <a14:foregroundMark x1="94374" y1="34483" x2="94374" y2="44828"/>
                        <a14:foregroundMark x1="92357" y1="56897" x2="94268" y2="66379"/>
                        <a14:foregroundMark x1="81635" y1="32759" x2="81635" y2="64655"/>
                        <a14:foregroundMark x1="75584" y1="57759" x2="75584" y2="65517"/>
                        <a14:backgroundMark x1="24841" y1="60345" x2="24841" y2="60345"/>
                        <a14:backgroundMark x1="20119" y1="50000" x2="20594" y2="50000"/>
                        <a14:backgroundMark x1="25478" y1="48276" x2="25478" y2="48276"/>
                        <a14:backgroundMark x1="24947" y1="40517" x2="24947" y2="40517"/>
                        <a14:backgroundMark x1="25478" y1="36207" x2="25478" y2="36207"/>
                        <a14:backgroundMark x1="21125" y1="62069" x2="21125" y2="62069"/>
                        <a14:backgroundMark x1="20701" y1="62931" x2="20701" y2="62931"/>
                        <a14:backgroundMark x1="21338" y1="65517" x2="21338" y2="65517"/>
                        <a14:backgroundMark x1="21231" y1="67241" x2="21231" y2="67241"/>
                        <a14:backgroundMark x1="21444" y1="68103" x2="21444" y2="68103"/>
                        <a14:backgroundMark x1="21019" y1="62931" x2="21019" y2="62931"/>
                        <a14:backgroundMark x1="20913" y1="60345" x2="20913" y2="60345"/>
                        <a14:backgroundMark x1="63907" y1="55172" x2="63907" y2="55172"/>
                        <a14:backgroundMark x1="66348" y1="38793" x2="66348" y2="38793"/>
                        <a14:backgroundMark x1="67304" y1="39655" x2="67304" y2="39655"/>
                        <a14:backgroundMark x1="67941" y1="40517" x2="67941" y2="40517"/>
                        <a14:backgroundMark x1="67410" y1="40517" x2="68047" y2="40517"/>
                        <a14:backgroundMark x1="66879" y1="38793" x2="68047" y2="41379"/>
                        <a14:backgroundMark x1="63588" y1="61207" x2="64119" y2="62069"/>
                        <a14:backgroundMark x1="57431" y1="50862" x2="57431" y2="50862"/>
                        <a14:backgroundMark x1="55520" y1="50000" x2="56688" y2="49138"/>
                        <a14:backgroundMark x1="57643" y1="47414" x2="57643" y2="52586"/>
                        <a14:backgroundMark x1="75796" y1="34483" x2="76115" y2="34483"/>
                        <a14:backgroundMark x1="72399" y1="39655" x2="72505" y2="42241"/>
                      </a14:backgroundRemoval>
                    </a14:imgEffect>
                  </a14:imgLayer>
                </a14:imgProps>
              </a:ext>
            </a:extLst>
          </a:blip>
          <a:srcRect r="71172" b="7774"/>
          <a:stretch/>
        </p:blipFill>
        <p:spPr>
          <a:xfrm>
            <a:off x="82845" y="6435731"/>
            <a:ext cx="968715" cy="381629"/>
          </a:xfrm>
          <a:prstGeom prst="rect">
            <a:avLst/>
          </a:prstGeom>
        </p:spPr>
      </p:pic>
      <p:sp>
        <p:nvSpPr>
          <p:cNvPr id="19" name="슬라이드 10 형태 6 그룹 3">
            <a:extLst>
              <a:ext uri="{FF2B5EF4-FFF2-40B4-BE49-F238E27FC236}">
                <a16:creationId xmlns:a16="http://schemas.microsoft.com/office/drawing/2014/main" id="{7E26C050-C298-400B-98BA-773B10834AFF}"/>
              </a:ext>
            </a:extLst>
          </p:cNvPr>
          <p:cNvSpPr txBox="1"/>
          <p:nvPr/>
        </p:nvSpPr>
        <p:spPr>
          <a:xfrm>
            <a:off x="937069" y="282863"/>
            <a:ext cx="5158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096990" latinLnBrk="0">
              <a:defRPr/>
            </a:pPr>
            <a:r>
              <a:rPr lang="ko-KR" altLang="en-US" sz="2400" b="1" dirty="0" err="1">
                <a:solidFill>
                  <a:prstClr val="black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퍼지이론</a:t>
            </a:r>
            <a:endParaRPr lang="zh-CN" altLang="en-US" sz="2400" b="1" dirty="0">
              <a:solidFill>
                <a:prstClr val="black"/>
              </a:solidFill>
              <a:latin typeface="나눔스퀘어 ExtraBold" panose="020B0600000101010101" pitchFamily="34" charset="-127"/>
              <a:ea typeface="나눔스퀘어 Extra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1D7A9A-E9F4-1A4A-BAD7-47A51BE5A25D}"/>
                  </a:ext>
                </a:extLst>
              </p:cNvPr>
              <p:cNvSpPr txBox="1"/>
              <p:nvPr/>
            </p:nvSpPr>
            <p:spPr>
              <a:xfrm>
                <a:off x="1299373" y="1155748"/>
                <a:ext cx="6475362" cy="23449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15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15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15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1500" dirty="0"/>
              </a:p>
              <a:p>
                <a:endParaRPr kumimoji="1" lang="en-US" altLang="ko-KR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15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15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15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1500" dirty="0"/>
              </a:p>
              <a:p>
                <a:endParaRPr kumimoji="1" lang="en-US" altLang="ko-KR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15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ko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ko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ko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ko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kumimoji="1" lang="en-US" altLang="ko-KR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kumimoji="1" lang="en-US" altLang="ko-KR" sz="15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ko-KR" sz="15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ko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ko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ko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ko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kumimoji="1" lang="en-US" altLang="ko-KR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kumimoji="1" lang="en-US" altLang="ko-KR" sz="1500" dirty="0">
                  <a:ea typeface="Cambria Math" panose="02040503050406030204" pitchFamily="18" charset="0"/>
                </a:endParaRPr>
              </a:p>
              <a:p>
                <a:endParaRPr kumimoji="1" lang="en-US" altLang="ko-KR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ko-KR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ko-KR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ko-KR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ko-KR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kumimoji="1" lang="en-US" altLang="ko-KR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ko-KR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ko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ko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kumimoji="1" lang="en-US" altLang="ko-KR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kumimoji="1" lang="ko-KR" altLang="en-US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여기서</m:t>
                      </m:r>
                      <m:r>
                        <a:rPr kumimoji="1" lang="en-US" altLang="ko-KR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ko-KR" altLang="en-US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ko-KR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ko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ko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kumimoji="1" lang="en-US" altLang="ko-KR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ko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ko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ko-KR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ko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ko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kumimoji="1" lang="en-US" altLang="ko-KR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ko-KR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&gt;0, </m:t>
                      </m:r>
                      <m:sSub>
                        <m:sSubPr>
                          <m:ctrlPr>
                            <a:rPr kumimoji="1" lang="en-US" altLang="ko-KR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ko-KR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kumimoji="1" lang="en-US" altLang="ko-KR" sz="1500" dirty="0"/>
              </a:p>
              <a:p>
                <a:endParaRPr kumimoji="1" lang="en-US" altLang="ko-KR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500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1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𝐾𝑋</m:t>
                              </m:r>
                            </m:e>
                            <m: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𝐾𝑋</m:t>
                              </m:r>
                            </m:e>
                            <m:sub>
                              <m:r>
                                <a:rPr kumimoji="1" lang="en-US" altLang="ko-KR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1500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kumimoji="1" lang="en-US" altLang="ko-KR" sz="15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kumimoji="1" lang="en-US" altLang="ko-KR" sz="1500" i="1">
                          <a:latin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kumimoji="1" lang="en-US" altLang="ko-KR" sz="1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1D7A9A-E9F4-1A4A-BAD7-47A51BE5A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73" y="1155748"/>
                <a:ext cx="6475362" cy="23449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D985BF0-AEDE-4B54-97E5-97D572C3AAF8}"/>
              </a:ext>
            </a:extLst>
          </p:cNvPr>
          <p:cNvSpPr txBox="1"/>
          <p:nvPr/>
        </p:nvSpPr>
        <p:spPr>
          <a:xfrm>
            <a:off x="11592560" y="6573520"/>
            <a:ext cx="68072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8103535-315D-4003-94C7-F7FFB7B228C0}" type="slidenum">
              <a:rPr lang="en-US" altLang="ko-KR" sz="1200" smtClean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fld>
            <a:r>
              <a:rPr lang="en-US" altLang="ko-KR" sz="12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/18</a:t>
            </a:r>
            <a:endParaRPr lang="ko-KR" altLang="en-US" sz="1200" dirty="0">
              <a:solidFill>
                <a:srgbClr val="59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85B0BA-23D5-45BA-B361-9FC5228B1F7D}"/>
                  </a:ext>
                </a:extLst>
              </p:cNvPr>
              <p:cNvSpPr txBox="1"/>
              <p:nvPr/>
            </p:nvSpPr>
            <p:spPr>
              <a:xfrm>
                <a:off x="1299373" y="4224217"/>
                <a:ext cx="7233920" cy="2371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= &lt;</m:t>
                      </m:r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kumimoji="1" lang="en-US" altLang="ko-KR" sz="1500" b="0" dirty="0"/>
              </a:p>
              <a:p>
                <a:endParaRPr kumimoji="1" lang="en-US" altLang="ko-KR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=&lt;</m:t>
                      </m:r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kumimoji="1" lang="en-US" altLang="ko-KR" sz="1500" dirty="0"/>
              </a:p>
              <a:p>
                <a:endParaRPr kumimoji="1" lang="en-US" altLang="ko-KR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kumimoji="1" lang="en-US" altLang="ko-KR" sz="1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̃"/>
                          <m:ctrlPr>
                            <a:rPr kumimoji="1" lang="en-US" altLang="ko-KR" sz="1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=&lt;</m:t>
                      </m:r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15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15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sz="15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15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ko-KR" sz="15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ko-KR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15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sz="15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15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kumimoji="1" lang="en-US" altLang="ko-KR" sz="1500" b="0" dirty="0"/>
              </a:p>
              <a:p>
                <a:endParaRPr kumimoji="1" lang="en-US" altLang="ko-KR" sz="1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kumimoji="1" lang="en-US" altLang="ko-KR" sz="15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15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̃"/>
                              <m:ctrlPr>
                                <a:rPr kumimoji="1" lang="en-US" altLang="ko-KR" sz="15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15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den>
                      </m:f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̃"/>
                              <m:ctrlPr>
                                <a:rPr kumimoji="1"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den>
                      </m:f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ko-KR" alt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여기서</m:t>
                          </m:r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ko-KR" altLang="en-US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kumimoji="1"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̃"/>
                                  <m:ctrlP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den>
                          </m:f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=&lt;</m:t>
                          </m:r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ko-KR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&gt;, </m:t>
                          </m:r>
                          <m:sSub>
                            <m:sSubPr>
                              <m:ctrlPr>
                                <a:rPr kumimoji="1"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&gt;0, </m:t>
                          </m:r>
                          <m:sSub>
                            <m:sSubPr>
                              <m:ctrlPr>
                                <a:rPr kumimoji="1"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kumimoji="1"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kumimoji="1" lang="en-US" altLang="ko-KR" sz="1500" b="0" dirty="0">
                  <a:ea typeface="Cambria Math" panose="02040503050406030204" pitchFamily="18" charset="0"/>
                </a:endParaRPr>
              </a:p>
              <a:p>
                <a:endParaRPr kumimoji="1" lang="en-US" altLang="ko-KR" sz="12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&gt; = &lt;</m:t>
                      </m:r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𝐾𝑋</m:t>
                          </m:r>
                        </m:e>
                        <m:sub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𝐾𝑋</m:t>
                          </m:r>
                        </m:e>
                        <m:sub>
                          <m:r>
                            <a:rPr kumimoji="1" lang="en-US" altLang="ko-KR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&gt;  (</m:t>
                      </m:r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ko-KR" sz="1500" b="0" i="1" smtClean="0">
                          <a:latin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kumimoji="1" lang="en-US" altLang="ko-KR" sz="1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85B0BA-23D5-45BA-B361-9FC5228B1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73" y="4224217"/>
                <a:ext cx="7233920" cy="2371931"/>
              </a:xfrm>
              <a:prstGeom prst="rect">
                <a:avLst/>
              </a:prstGeom>
              <a:blipFill>
                <a:blip r:embed="rId6"/>
                <a:stretch>
                  <a:fillRect t="-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8A4C249-16A6-4333-9B0B-5981A874EB47}"/>
              </a:ext>
            </a:extLst>
          </p:cNvPr>
          <p:cNvSpPr txBox="1"/>
          <p:nvPr/>
        </p:nvSpPr>
        <p:spPr>
          <a:xfrm>
            <a:off x="1051560" y="783473"/>
            <a:ext cx="1455094" cy="38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lvl="0">
              <a:defRPr lang="ko-KR"/>
            </a:defPPr>
            <a:lvl1pPr marR="0" lvl="0" indent="0" algn="just" defTabSz="109699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700" dirty="0"/>
              <a:t>구간연산</a:t>
            </a:r>
            <a:endParaRPr lang="en-US" altLang="ko-KR" sz="1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C81E6F-E17E-4278-BACF-34296DC16BBF}"/>
              </a:ext>
            </a:extLst>
          </p:cNvPr>
          <p:cNvSpPr txBox="1"/>
          <p:nvPr/>
        </p:nvSpPr>
        <p:spPr>
          <a:xfrm>
            <a:off x="1051560" y="3786590"/>
            <a:ext cx="3324860" cy="38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lvl="0">
              <a:defRPr lang="ko-KR"/>
            </a:defPPr>
            <a:lvl1pPr marR="0" lvl="0" indent="0" algn="just" defTabSz="109699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700" dirty="0">
                <a:highlight>
                  <a:srgbClr val="FFD5D5"/>
                </a:highlight>
              </a:rPr>
              <a:t>사다리꼴 퍼지수의 연산</a:t>
            </a:r>
            <a:endParaRPr lang="en-US" altLang="ko-KR" sz="1700" dirty="0">
              <a:highlight>
                <a:srgbClr val="FFD5D5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F1DFF0-A804-4386-AA2C-58B3F210D35F}"/>
                  </a:ext>
                </a:extLst>
              </p:cNvPr>
              <p:cNvSpPr txBox="1"/>
              <p:nvPr/>
            </p:nvSpPr>
            <p:spPr>
              <a:xfrm>
                <a:off x="7442112" y="4582398"/>
                <a:ext cx="4399762" cy="421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ko-Kore-KR" altLang="en-US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kumimoji="1" lang="en-US" altLang="ko-Kore-K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=&lt;</m:t>
                      </m:r>
                      <m:sSub>
                        <m:sSubPr>
                          <m:ctrlPr>
                            <a:rPr kumimoji="1" lang="en-US" altLang="ko-Kore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kumimoji="1" lang="en-US" altLang="ko-Kore-K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ore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ore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ore-K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ore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kumimoji="1" lang="en-US" altLang="ko-Kore-K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&gt;,  </m:t>
                      </m:r>
                      <m:acc>
                        <m:accPr>
                          <m:chr m:val="̃"/>
                          <m:ctrlPr>
                            <a:rPr kumimoji="1" lang="ko-Kore-KR" altLang="en-US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kumimoji="1" lang="en-US" altLang="ko-Kore-KR" sz="1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=&lt;</m:t>
                      </m:r>
                      <m:sSub>
                        <m:sSubPr>
                          <m:ctrlPr>
                            <a:rPr kumimoji="1" lang="en-US" altLang="ko-Kore-KR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kumimoji="1" lang="en-US" altLang="ko-Kore-KR" sz="1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ore-KR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ko-Kore-KR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sz="1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ore-KR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ko-Kore-KR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ore-KR" sz="1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ore-KR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kumimoji="1" lang="en-US" altLang="ko-Kore-KR" sz="1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kumimoji="1" lang="en-US" altLang="ko-Kore-KR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F1DFF0-A804-4386-AA2C-58B3F210D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112" y="4582398"/>
                <a:ext cx="4399762" cy="4213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2B9DCC-C628-463C-9448-BD367437CCD0}"/>
                  </a:ext>
                </a:extLst>
              </p:cNvPr>
              <p:cNvSpPr txBox="1"/>
              <p:nvPr/>
            </p:nvSpPr>
            <p:spPr>
              <a:xfrm>
                <a:off x="7770166" y="5154862"/>
                <a:ext cx="374365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kumimoji="1" lang="en-US" altLang="ko-K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kumimoji="1" lang="en-US" altLang="ko-K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ko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ko-K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kumimoji="1" lang="en-US" altLang="ko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kumimoji="1" lang="en-US" altLang="ko-K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kumimoji="1" lang="en-US" altLang="ko-K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ko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ko-KR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C2B9DCC-C628-463C-9448-BD367437C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166" y="5154862"/>
                <a:ext cx="374365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22D17F-6706-4A25-B8CA-9709723DA4EF}"/>
                  </a:ext>
                </a:extLst>
              </p:cNvPr>
              <p:cNvSpPr txBox="1"/>
              <p:nvPr/>
            </p:nvSpPr>
            <p:spPr>
              <a:xfrm>
                <a:off x="8106879" y="5492194"/>
                <a:ext cx="356696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kumimoji="1" lang="en-US" altLang="ko-KR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R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ko-KR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        </m:t>
                    </m:r>
                    <m:sSub>
                      <m:sSubPr>
                        <m:ctrlPr>
                          <a:rPr kumimoji="1"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kumimoji="1" lang="en-US" altLang="ko-KR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R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ko-KR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ko-KR" sz="1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ore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22D17F-6706-4A25-B8CA-9709723DA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879" y="5492194"/>
                <a:ext cx="3566961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578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CF6D331-C2C2-46DA-BE1A-E0B35D1DC4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46F10D-5A07-4F52-AF47-D475EEF8AA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3737">
              <a:alpha val="2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AE9ED-B7D5-4369-B626-57675B73BD76}"/>
              </a:ext>
            </a:extLst>
          </p:cNvPr>
          <p:cNvSpPr txBox="1"/>
          <p:nvPr/>
        </p:nvSpPr>
        <p:spPr>
          <a:xfrm>
            <a:off x="946944" y="1955185"/>
            <a:ext cx="226488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나눔스퀘어 ExtraBold" panose="020B0600000101010101" pitchFamily="50" charset="-127"/>
              </a:rPr>
              <a:t>03</a:t>
            </a:r>
            <a:r>
              <a:rPr lang="en-US" altLang="ko-KR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A9937-A3E4-422C-9380-2DAECB44D0BE}"/>
              </a:ext>
            </a:extLst>
          </p:cNvPr>
          <p:cNvSpPr txBox="1"/>
          <p:nvPr/>
        </p:nvSpPr>
        <p:spPr>
          <a:xfrm>
            <a:off x="4491569" y="2493794"/>
            <a:ext cx="48769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퍼지이론을 이용한</a:t>
            </a:r>
            <a:endParaRPr lang="en-US" altLang="ko-KR" sz="4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사후평가 모델</a:t>
            </a:r>
            <a:endParaRPr lang="en-US" altLang="ko-KR" sz="4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FADAAE6-8B3F-4BD5-B19C-3B41EFE1B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024" y="5212978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054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22">
            <a:extLst>
              <a:ext uri="{FF2B5EF4-FFF2-40B4-BE49-F238E27FC236}">
                <a16:creationId xmlns:a16="http://schemas.microsoft.com/office/drawing/2014/main" id="{2BF68D8A-A46A-47BA-9069-3B29281B7D63}"/>
              </a:ext>
            </a:extLst>
          </p:cNvPr>
          <p:cNvGrpSpPr/>
          <p:nvPr/>
        </p:nvGrpSpPr>
        <p:grpSpPr>
          <a:xfrm>
            <a:off x="391635" y="261371"/>
            <a:ext cx="545432" cy="523115"/>
            <a:chOff x="683572" y="1489348"/>
            <a:chExt cx="2638425" cy="2530474"/>
          </a:xfrm>
          <a:solidFill>
            <a:srgbClr val="FF3737"/>
          </a:solidFill>
        </p:grpSpPr>
        <p:sp>
          <p:nvSpPr>
            <p:cNvPr id="13" name="슬라이드 10 형태 6 그룹 1">
              <a:extLst>
                <a:ext uri="{FF2B5EF4-FFF2-40B4-BE49-F238E27FC236}">
                  <a16:creationId xmlns:a16="http://schemas.microsoft.com/office/drawing/2014/main" id="{026C8CB1-48BC-45EB-8A79-D7EAE32D7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72" y="1489348"/>
              <a:ext cx="2638425" cy="1771652"/>
            </a:xfrm>
            <a:custGeom>
              <a:avLst/>
              <a:gdLst>
                <a:gd name="T0" fmla="*/ 0 w 16620"/>
                <a:gd name="T1" fmla="*/ 4462 h 11158"/>
                <a:gd name="T2" fmla="*/ 65 w 16620"/>
                <a:gd name="T3" fmla="*/ 4480 h 11158"/>
                <a:gd name="T4" fmla="*/ 128 w 16620"/>
                <a:gd name="T5" fmla="*/ 4494 h 11158"/>
                <a:gd name="T6" fmla="*/ 188 w 16620"/>
                <a:gd name="T7" fmla="*/ 4509 h 11158"/>
                <a:gd name="T8" fmla="*/ 246 w 16620"/>
                <a:gd name="T9" fmla="*/ 4521 h 11158"/>
                <a:gd name="T10" fmla="*/ 353 w 16620"/>
                <a:gd name="T11" fmla="*/ 4545 h 11158"/>
                <a:gd name="T12" fmla="*/ 450 w 16620"/>
                <a:gd name="T13" fmla="*/ 4568 h 11158"/>
                <a:gd name="T14" fmla="*/ 495 w 16620"/>
                <a:gd name="T15" fmla="*/ 4580 h 11158"/>
                <a:gd name="T16" fmla="*/ 538 w 16620"/>
                <a:gd name="T17" fmla="*/ 4591 h 11158"/>
                <a:gd name="T18" fmla="*/ 579 w 16620"/>
                <a:gd name="T19" fmla="*/ 4603 h 11158"/>
                <a:gd name="T20" fmla="*/ 616 w 16620"/>
                <a:gd name="T21" fmla="*/ 4616 h 11158"/>
                <a:gd name="T22" fmla="*/ 652 w 16620"/>
                <a:gd name="T23" fmla="*/ 4631 h 11158"/>
                <a:gd name="T24" fmla="*/ 686 w 16620"/>
                <a:gd name="T25" fmla="*/ 4645 h 11158"/>
                <a:gd name="T26" fmla="*/ 717 w 16620"/>
                <a:gd name="T27" fmla="*/ 4663 h 11158"/>
                <a:gd name="T28" fmla="*/ 747 w 16620"/>
                <a:gd name="T29" fmla="*/ 4682 h 11158"/>
                <a:gd name="T30" fmla="*/ 774 w 16620"/>
                <a:gd name="T31" fmla="*/ 4702 h 11158"/>
                <a:gd name="T32" fmla="*/ 799 w 16620"/>
                <a:gd name="T33" fmla="*/ 4725 h 11158"/>
                <a:gd name="T34" fmla="*/ 822 w 16620"/>
                <a:gd name="T35" fmla="*/ 4750 h 11158"/>
                <a:gd name="T36" fmla="*/ 843 w 16620"/>
                <a:gd name="T37" fmla="*/ 4779 h 11158"/>
                <a:gd name="T38" fmla="*/ 862 w 16620"/>
                <a:gd name="T39" fmla="*/ 4810 h 11158"/>
                <a:gd name="T40" fmla="*/ 880 w 16620"/>
                <a:gd name="T41" fmla="*/ 4845 h 11158"/>
                <a:gd name="T42" fmla="*/ 895 w 16620"/>
                <a:gd name="T43" fmla="*/ 4882 h 11158"/>
                <a:gd name="T44" fmla="*/ 909 w 16620"/>
                <a:gd name="T45" fmla="*/ 4924 h 11158"/>
                <a:gd name="T46" fmla="*/ 921 w 16620"/>
                <a:gd name="T47" fmla="*/ 4969 h 11158"/>
                <a:gd name="T48" fmla="*/ 932 w 16620"/>
                <a:gd name="T49" fmla="*/ 5019 h 11158"/>
                <a:gd name="T50" fmla="*/ 940 w 16620"/>
                <a:gd name="T51" fmla="*/ 5073 h 11158"/>
                <a:gd name="T52" fmla="*/ 947 w 16620"/>
                <a:gd name="T53" fmla="*/ 5133 h 11158"/>
                <a:gd name="T54" fmla="*/ 953 w 16620"/>
                <a:gd name="T55" fmla="*/ 5196 h 11158"/>
                <a:gd name="T56" fmla="*/ 956 w 16620"/>
                <a:gd name="T57" fmla="*/ 5264 h 11158"/>
                <a:gd name="T58" fmla="*/ 958 w 16620"/>
                <a:gd name="T59" fmla="*/ 5339 h 11158"/>
                <a:gd name="T60" fmla="*/ 959 w 16620"/>
                <a:gd name="T61" fmla="*/ 5419 h 11158"/>
                <a:gd name="T62" fmla="*/ 959 w 16620"/>
                <a:gd name="T63" fmla="*/ 11158 h 11158"/>
                <a:gd name="T64" fmla="*/ 1598 w 16620"/>
                <a:gd name="T65" fmla="*/ 11158 h 11158"/>
                <a:gd name="T66" fmla="*/ 1598 w 16620"/>
                <a:gd name="T67" fmla="*/ 5419 h 11158"/>
                <a:gd name="T68" fmla="*/ 8330 w 16620"/>
                <a:gd name="T69" fmla="*/ 9211 h 11158"/>
                <a:gd name="T70" fmla="*/ 16517 w 16620"/>
                <a:gd name="T71" fmla="*/ 4292 h 11158"/>
                <a:gd name="T72" fmla="*/ 16620 w 16620"/>
                <a:gd name="T73" fmla="*/ 3825 h 11158"/>
                <a:gd name="T74" fmla="*/ 8310 w 16620"/>
                <a:gd name="T75" fmla="*/ 0 h 11158"/>
                <a:gd name="T76" fmla="*/ 0 w 16620"/>
                <a:gd name="T77" fmla="*/ 3825 h 11158"/>
                <a:gd name="T78" fmla="*/ 0 w 16620"/>
                <a:gd name="T79" fmla="*/ 4462 h 1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20" h="11158">
                  <a:moveTo>
                    <a:pt x="0" y="4462"/>
                  </a:moveTo>
                  <a:lnTo>
                    <a:pt x="65" y="4480"/>
                  </a:lnTo>
                  <a:lnTo>
                    <a:pt x="128" y="4494"/>
                  </a:lnTo>
                  <a:lnTo>
                    <a:pt x="188" y="4509"/>
                  </a:lnTo>
                  <a:lnTo>
                    <a:pt x="246" y="4521"/>
                  </a:lnTo>
                  <a:lnTo>
                    <a:pt x="353" y="4545"/>
                  </a:lnTo>
                  <a:lnTo>
                    <a:pt x="450" y="4568"/>
                  </a:lnTo>
                  <a:lnTo>
                    <a:pt x="495" y="4580"/>
                  </a:lnTo>
                  <a:lnTo>
                    <a:pt x="538" y="4591"/>
                  </a:lnTo>
                  <a:lnTo>
                    <a:pt x="579" y="4603"/>
                  </a:lnTo>
                  <a:lnTo>
                    <a:pt x="616" y="4616"/>
                  </a:lnTo>
                  <a:lnTo>
                    <a:pt x="652" y="4631"/>
                  </a:lnTo>
                  <a:lnTo>
                    <a:pt x="686" y="4645"/>
                  </a:lnTo>
                  <a:lnTo>
                    <a:pt x="717" y="4663"/>
                  </a:lnTo>
                  <a:lnTo>
                    <a:pt x="747" y="4682"/>
                  </a:lnTo>
                  <a:lnTo>
                    <a:pt x="774" y="4702"/>
                  </a:lnTo>
                  <a:lnTo>
                    <a:pt x="799" y="4725"/>
                  </a:lnTo>
                  <a:lnTo>
                    <a:pt x="822" y="4750"/>
                  </a:lnTo>
                  <a:lnTo>
                    <a:pt x="843" y="4779"/>
                  </a:lnTo>
                  <a:lnTo>
                    <a:pt x="862" y="4810"/>
                  </a:lnTo>
                  <a:lnTo>
                    <a:pt x="880" y="4845"/>
                  </a:lnTo>
                  <a:lnTo>
                    <a:pt x="895" y="4882"/>
                  </a:lnTo>
                  <a:lnTo>
                    <a:pt x="909" y="4924"/>
                  </a:lnTo>
                  <a:lnTo>
                    <a:pt x="921" y="4969"/>
                  </a:lnTo>
                  <a:lnTo>
                    <a:pt x="932" y="5019"/>
                  </a:lnTo>
                  <a:lnTo>
                    <a:pt x="940" y="5073"/>
                  </a:lnTo>
                  <a:lnTo>
                    <a:pt x="947" y="5133"/>
                  </a:lnTo>
                  <a:lnTo>
                    <a:pt x="953" y="5196"/>
                  </a:lnTo>
                  <a:lnTo>
                    <a:pt x="956" y="5264"/>
                  </a:lnTo>
                  <a:lnTo>
                    <a:pt x="958" y="5339"/>
                  </a:lnTo>
                  <a:lnTo>
                    <a:pt x="959" y="5419"/>
                  </a:lnTo>
                  <a:lnTo>
                    <a:pt x="959" y="11158"/>
                  </a:lnTo>
                  <a:lnTo>
                    <a:pt x="1598" y="11158"/>
                  </a:lnTo>
                  <a:lnTo>
                    <a:pt x="1598" y="5419"/>
                  </a:lnTo>
                  <a:lnTo>
                    <a:pt x="8330" y="9211"/>
                  </a:lnTo>
                  <a:lnTo>
                    <a:pt x="16517" y="4292"/>
                  </a:lnTo>
                  <a:lnTo>
                    <a:pt x="16620" y="3825"/>
                  </a:lnTo>
                  <a:lnTo>
                    <a:pt x="8310" y="0"/>
                  </a:lnTo>
                  <a:lnTo>
                    <a:pt x="0" y="3825"/>
                  </a:lnTo>
                  <a:lnTo>
                    <a:pt x="0" y="446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6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360" b="1" i="0" u="none" strike="noStrike" kern="1200" cap="none" spc="0" normalizeH="0" baseline="0" noProof="0">
                <a:ln>
                  <a:noFill/>
                </a:ln>
                <a:solidFill>
                  <a:srgbClr val="FF3737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4" name="슬라이드 10 형태 6 그룹 2">
              <a:extLst>
                <a:ext uri="{FF2B5EF4-FFF2-40B4-BE49-F238E27FC236}">
                  <a16:creationId xmlns:a16="http://schemas.microsoft.com/office/drawing/2014/main" id="{6EB57EA8-7B92-4DBE-A116-F82BCD0FC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168" y="2502171"/>
              <a:ext cx="1927229" cy="1517651"/>
            </a:xfrm>
            <a:custGeom>
              <a:avLst/>
              <a:gdLst>
                <a:gd name="T0" fmla="*/ 11030 w 12146"/>
                <a:gd name="T1" fmla="*/ 4122 h 9555"/>
                <a:gd name="T2" fmla="*/ 11252 w 12146"/>
                <a:gd name="T3" fmla="*/ 4107 h 9555"/>
                <a:gd name="T4" fmla="*/ 11385 w 12146"/>
                <a:gd name="T5" fmla="*/ 4096 h 9555"/>
                <a:gd name="T6" fmla="*/ 11507 w 12146"/>
                <a:gd name="T7" fmla="*/ 4083 h 9555"/>
                <a:gd name="T8" fmla="*/ 11617 w 12146"/>
                <a:gd name="T9" fmla="*/ 4065 h 9555"/>
                <a:gd name="T10" fmla="*/ 11717 w 12146"/>
                <a:gd name="T11" fmla="*/ 4041 h 9555"/>
                <a:gd name="T12" fmla="*/ 11805 w 12146"/>
                <a:gd name="T13" fmla="*/ 4010 h 9555"/>
                <a:gd name="T14" fmla="*/ 11883 w 12146"/>
                <a:gd name="T15" fmla="*/ 3968 h 9555"/>
                <a:gd name="T16" fmla="*/ 11949 w 12146"/>
                <a:gd name="T17" fmla="*/ 3916 h 9555"/>
                <a:gd name="T18" fmla="*/ 12006 w 12146"/>
                <a:gd name="T19" fmla="*/ 3851 h 9555"/>
                <a:gd name="T20" fmla="*/ 12053 w 12146"/>
                <a:gd name="T21" fmla="*/ 3771 h 9555"/>
                <a:gd name="T22" fmla="*/ 12090 w 12146"/>
                <a:gd name="T23" fmla="*/ 3673 h 9555"/>
                <a:gd name="T24" fmla="*/ 12117 w 12146"/>
                <a:gd name="T25" fmla="*/ 3559 h 9555"/>
                <a:gd name="T26" fmla="*/ 12136 w 12146"/>
                <a:gd name="T27" fmla="*/ 3423 h 9555"/>
                <a:gd name="T28" fmla="*/ 12144 w 12146"/>
                <a:gd name="T29" fmla="*/ 3266 h 9555"/>
                <a:gd name="T30" fmla="*/ 12146 w 12146"/>
                <a:gd name="T31" fmla="*/ 309 h 9555"/>
                <a:gd name="T32" fmla="*/ 6081 w 12146"/>
                <a:gd name="T33" fmla="*/ 3512 h 9555"/>
                <a:gd name="T34" fmla="*/ 0 w 12146"/>
                <a:gd name="T35" fmla="*/ 309 h 9555"/>
                <a:gd name="T36" fmla="*/ 0 w 12146"/>
                <a:gd name="T37" fmla="*/ 3259 h 9555"/>
                <a:gd name="T38" fmla="*/ 7 w 12146"/>
                <a:gd name="T39" fmla="*/ 3402 h 9555"/>
                <a:gd name="T40" fmla="*/ 19 w 12146"/>
                <a:gd name="T41" fmla="*/ 3524 h 9555"/>
                <a:gd name="T42" fmla="*/ 38 w 12146"/>
                <a:gd name="T43" fmla="*/ 3628 h 9555"/>
                <a:gd name="T44" fmla="*/ 64 w 12146"/>
                <a:gd name="T45" fmla="*/ 3715 h 9555"/>
                <a:gd name="T46" fmla="*/ 97 w 12146"/>
                <a:gd name="T47" fmla="*/ 3788 h 9555"/>
                <a:gd name="T48" fmla="*/ 137 w 12146"/>
                <a:gd name="T49" fmla="*/ 3847 h 9555"/>
                <a:gd name="T50" fmla="*/ 185 w 12146"/>
                <a:gd name="T51" fmla="*/ 3896 h 9555"/>
                <a:gd name="T52" fmla="*/ 241 w 12146"/>
                <a:gd name="T53" fmla="*/ 3935 h 9555"/>
                <a:gd name="T54" fmla="*/ 307 w 12146"/>
                <a:gd name="T55" fmla="*/ 3967 h 9555"/>
                <a:gd name="T56" fmla="*/ 381 w 12146"/>
                <a:gd name="T57" fmla="*/ 3994 h 9555"/>
                <a:gd name="T58" fmla="*/ 464 w 12146"/>
                <a:gd name="T59" fmla="*/ 4018 h 9555"/>
                <a:gd name="T60" fmla="*/ 606 w 12146"/>
                <a:gd name="T61" fmla="*/ 4051 h 9555"/>
                <a:gd name="T62" fmla="*/ 771 w 12146"/>
                <a:gd name="T63" fmla="*/ 4089 h 9555"/>
                <a:gd name="T64" fmla="*/ 894 w 12146"/>
                <a:gd name="T65" fmla="*/ 4118 h 9555"/>
                <a:gd name="T66" fmla="*/ 959 w 12146"/>
                <a:gd name="T67" fmla="*/ 7005 h 9555"/>
                <a:gd name="T68" fmla="*/ 2557 w 12146"/>
                <a:gd name="T69" fmla="*/ 9555 h 9555"/>
                <a:gd name="T70" fmla="*/ 4794 w 12146"/>
                <a:gd name="T71" fmla="*/ 7005 h 9555"/>
                <a:gd name="T72" fmla="*/ 7352 w 12146"/>
                <a:gd name="T73" fmla="*/ 9555 h 9555"/>
                <a:gd name="T74" fmla="*/ 9589 w 12146"/>
                <a:gd name="T75" fmla="*/ 7005 h 9555"/>
                <a:gd name="T76" fmla="*/ 10867 w 12146"/>
                <a:gd name="T77" fmla="*/ 4135 h 9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146" h="9555">
                  <a:moveTo>
                    <a:pt x="10867" y="4135"/>
                  </a:moveTo>
                  <a:lnTo>
                    <a:pt x="11030" y="4122"/>
                  </a:lnTo>
                  <a:lnTo>
                    <a:pt x="11182" y="4112"/>
                  </a:lnTo>
                  <a:lnTo>
                    <a:pt x="11252" y="4107"/>
                  </a:lnTo>
                  <a:lnTo>
                    <a:pt x="11321" y="4101"/>
                  </a:lnTo>
                  <a:lnTo>
                    <a:pt x="11385" y="4096"/>
                  </a:lnTo>
                  <a:lnTo>
                    <a:pt x="11447" y="4090"/>
                  </a:lnTo>
                  <a:lnTo>
                    <a:pt x="11507" y="4083"/>
                  </a:lnTo>
                  <a:lnTo>
                    <a:pt x="11564" y="4074"/>
                  </a:lnTo>
                  <a:lnTo>
                    <a:pt x="11617" y="4065"/>
                  </a:lnTo>
                  <a:lnTo>
                    <a:pt x="11669" y="4054"/>
                  </a:lnTo>
                  <a:lnTo>
                    <a:pt x="11717" y="4041"/>
                  </a:lnTo>
                  <a:lnTo>
                    <a:pt x="11762" y="4027"/>
                  </a:lnTo>
                  <a:lnTo>
                    <a:pt x="11805" y="4010"/>
                  </a:lnTo>
                  <a:lnTo>
                    <a:pt x="11845" y="3990"/>
                  </a:lnTo>
                  <a:lnTo>
                    <a:pt x="11883" y="3968"/>
                  </a:lnTo>
                  <a:lnTo>
                    <a:pt x="11917" y="3943"/>
                  </a:lnTo>
                  <a:lnTo>
                    <a:pt x="11949" y="3916"/>
                  </a:lnTo>
                  <a:lnTo>
                    <a:pt x="11979" y="3885"/>
                  </a:lnTo>
                  <a:lnTo>
                    <a:pt x="12006" y="3851"/>
                  </a:lnTo>
                  <a:lnTo>
                    <a:pt x="12031" y="3812"/>
                  </a:lnTo>
                  <a:lnTo>
                    <a:pt x="12053" y="3771"/>
                  </a:lnTo>
                  <a:lnTo>
                    <a:pt x="12073" y="3724"/>
                  </a:lnTo>
                  <a:lnTo>
                    <a:pt x="12090" y="3673"/>
                  </a:lnTo>
                  <a:lnTo>
                    <a:pt x="12105" y="3618"/>
                  </a:lnTo>
                  <a:lnTo>
                    <a:pt x="12117" y="3559"/>
                  </a:lnTo>
                  <a:lnTo>
                    <a:pt x="12128" y="3493"/>
                  </a:lnTo>
                  <a:lnTo>
                    <a:pt x="12136" y="3423"/>
                  </a:lnTo>
                  <a:lnTo>
                    <a:pt x="12141" y="3347"/>
                  </a:lnTo>
                  <a:lnTo>
                    <a:pt x="12144" y="3266"/>
                  </a:lnTo>
                  <a:lnTo>
                    <a:pt x="12146" y="3179"/>
                  </a:lnTo>
                  <a:lnTo>
                    <a:pt x="12146" y="309"/>
                  </a:lnTo>
                  <a:lnTo>
                    <a:pt x="11973" y="19"/>
                  </a:lnTo>
                  <a:lnTo>
                    <a:pt x="6081" y="3512"/>
                  </a:lnTo>
                  <a:lnTo>
                    <a:pt x="182" y="0"/>
                  </a:lnTo>
                  <a:lnTo>
                    <a:pt x="0" y="309"/>
                  </a:lnTo>
                  <a:lnTo>
                    <a:pt x="0" y="3179"/>
                  </a:lnTo>
                  <a:lnTo>
                    <a:pt x="0" y="3259"/>
                  </a:lnTo>
                  <a:lnTo>
                    <a:pt x="4" y="3332"/>
                  </a:lnTo>
                  <a:lnTo>
                    <a:pt x="7" y="3402"/>
                  </a:lnTo>
                  <a:lnTo>
                    <a:pt x="12" y="3465"/>
                  </a:lnTo>
                  <a:lnTo>
                    <a:pt x="19" y="3524"/>
                  </a:lnTo>
                  <a:lnTo>
                    <a:pt x="27" y="3579"/>
                  </a:lnTo>
                  <a:lnTo>
                    <a:pt x="38" y="3628"/>
                  </a:lnTo>
                  <a:lnTo>
                    <a:pt x="50" y="3673"/>
                  </a:lnTo>
                  <a:lnTo>
                    <a:pt x="64" y="3715"/>
                  </a:lnTo>
                  <a:lnTo>
                    <a:pt x="79" y="3753"/>
                  </a:lnTo>
                  <a:lnTo>
                    <a:pt x="97" y="3788"/>
                  </a:lnTo>
                  <a:lnTo>
                    <a:pt x="116" y="3819"/>
                  </a:lnTo>
                  <a:lnTo>
                    <a:pt x="137" y="3847"/>
                  </a:lnTo>
                  <a:lnTo>
                    <a:pt x="160" y="3873"/>
                  </a:lnTo>
                  <a:lnTo>
                    <a:pt x="185" y="3896"/>
                  </a:lnTo>
                  <a:lnTo>
                    <a:pt x="212" y="3916"/>
                  </a:lnTo>
                  <a:lnTo>
                    <a:pt x="241" y="3935"/>
                  </a:lnTo>
                  <a:lnTo>
                    <a:pt x="274" y="3952"/>
                  </a:lnTo>
                  <a:lnTo>
                    <a:pt x="307" y="3967"/>
                  </a:lnTo>
                  <a:lnTo>
                    <a:pt x="343" y="3982"/>
                  </a:lnTo>
                  <a:lnTo>
                    <a:pt x="381" y="3994"/>
                  </a:lnTo>
                  <a:lnTo>
                    <a:pt x="421" y="4007"/>
                  </a:lnTo>
                  <a:lnTo>
                    <a:pt x="464" y="4018"/>
                  </a:lnTo>
                  <a:lnTo>
                    <a:pt x="508" y="4030"/>
                  </a:lnTo>
                  <a:lnTo>
                    <a:pt x="606" y="4051"/>
                  </a:lnTo>
                  <a:lnTo>
                    <a:pt x="713" y="4075"/>
                  </a:lnTo>
                  <a:lnTo>
                    <a:pt x="771" y="4089"/>
                  </a:lnTo>
                  <a:lnTo>
                    <a:pt x="831" y="4102"/>
                  </a:lnTo>
                  <a:lnTo>
                    <a:pt x="894" y="4118"/>
                  </a:lnTo>
                  <a:lnTo>
                    <a:pt x="959" y="4135"/>
                  </a:lnTo>
                  <a:lnTo>
                    <a:pt x="959" y="7005"/>
                  </a:lnTo>
                  <a:lnTo>
                    <a:pt x="2557" y="7005"/>
                  </a:lnTo>
                  <a:lnTo>
                    <a:pt x="2557" y="9555"/>
                  </a:lnTo>
                  <a:lnTo>
                    <a:pt x="4794" y="9555"/>
                  </a:lnTo>
                  <a:lnTo>
                    <a:pt x="4794" y="7005"/>
                  </a:lnTo>
                  <a:lnTo>
                    <a:pt x="7352" y="7005"/>
                  </a:lnTo>
                  <a:lnTo>
                    <a:pt x="7352" y="9555"/>
                  </a:lnTo>
                  <a:lnTo>
                    <a:pt x="9589" y="9555"/>
                  </a:lnTo>
                  <a:lnTo>
                    <a:pt x="9589" y="7005"/>
                  </a:lnTo>
                  <a:lnTo>
                    <a:pt x="10867" y="7005"/>
                  </a:lnTo>
                  <a:lnTo>
                    <a:pt x="10867" y="413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6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360" b="1" i="0" u="none" strike="noStrike" kern="1200" cap="none" spc="0" normalizeH="0" baseline="0" noProof="0">
                <a:ln>
                  <a:noFill/>
                </a:ln>
                <a:solidFill>
                  <a:srgbClr val="FF3737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15" name="슬라이드 10 형태 6 그룹 3">
            <a:extLst>
              <a:ext uri="{FF2B5EF4-FFF2-40B4-BE49-F238E27FC236}">
                <a16:creationId xmlns:a16="http://schemas.microsoft.com/office/drawing/2014/main" id="{6EA13994-4EE8-43CB-9EC3-54D4E3C3500F}"/>
              </a:ext>
            </a:extLst>
          </p:cNvPr>
          <p:cNvSpPr txBox="1"/>
          <p:nvPr/>
        </p:nvSpPr>
        <p:spPr>
          <a:xfrm>
            <a:off x="937069" y="282863"/>
            <a:ext cx="5158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096990" latinLnBrk="0">
              <a:defRPr/>
            </a:pPr>
            <a:r>
              <a:rPr lang="ko-KR" altLang="en-US" sz="2400" b="1" dirty="0">
                <a:solidFill>
                  <a:prstClr val="black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퍼지이론을 이용한 사후평가 모델 </a:t>
            </a:r>
            <a:r>
              <a:rPr lang="en-US" altLang="ko-KR" sz="2000" b="1" dirty="0">
                <a:solidFill>
                  <a:prstClr val="black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- </a:t>
            </a:r>
            <a:r>
              <a:rPr lang="ko-KR" altLang="en-US" sz="2000" b="1" dirty="0">
                <a:solidFill>
                  <a:prstClr val="black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절차</a:t>
            </a:r>
            <a:endParaRPr lang="zh-CN" altLang="en-US" sz="2400" b="1" dirty="0">
              <a:solidFill>
                <a:prstClr val="black"/>
              </a:solidFill>
              <a:latin typeface="나눔스퀘어 ExtraBold" panose="020B0600000101010101" pitchFamily="34" charset="-127"/>
              <a:ea typeface="나눔스퀘어 Extra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A248DC-D5E9-419F-BB0B-D99BF91D0CB2}"/>
              </a:ext>
            </a:extLst>
          </p:cNvPr>
          <p:cNvGrpSpPr/>
          <p:nvPr/>
        </p:nvGrpSpPr>
        <p:grpSpPr>
          <a:xfrm>
            <a:off x="1386138" y="4480562"/>
            <a:ext cx="9351742" cy="1937095"/>
            <a:chOff x="1420129" y="4709072"/>
            <a:chExt cx="9351742" cy="19370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7612B83-4FDC-4E04-89B4-9A5DFBF10BDA}"/>
                </a:ext>
              </a:extLst>
            </p:cNvPr>
            <p:cNvGrpSpPr/>
            <p:nvPr/>
          </p:nvGrpSpPr>
          <p:grpSpPr>
            <a:xfrm>
              <a:off x="8808402" y="5125138"/>
              <a:ext cx="1676199" cy="1094695"/>
              <a:chOff x="9684492" y="1885278"/>
              <a:chExt cx="1952100" cy="2489796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FE6438D7-50B9-430A-BA4A-0D0238A1D9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3392" y="1885278"/>
                <a:ext cx="1303200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5D901909-4C80-470B-BE47-B96484B30794}"/>
                  </a:ext>
                </a:extLst>
              </p:cNvPr>
              <p:cNvCxnSpPr/>
              <p:nvPr/>
            </p:nvCxnSpPr>
            <p:spPr>
              <a:xfrm flipH="1">
                <a:off x="9684492" y="1885278"/>
                <a:ext cx="648900" cy="2489796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B30C15E-E821-4F00-AA29-DF5854586CFA}"/>
                </a:ext>
              </a:extLst>
            </p:cNvPr>
            <p:cNvGrpSpPr/>
            <p:nvPr/>
          </p:nvGrpSpPr>
          <p:grpSpPr>
            <a:xfrm>
              <a:off x="7505979" y="5125138"/>
              <a:ext cx="2233387" cy="1094695"/>
              <a:chOff x="4795500" y="1412930"/>
              <a:chExt cx="2601000" cy="2489796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D9C3DD4-0C04-42C0-BA55-0A87C997D8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4400" y="1412930"/>
                <a:ext cx="13032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129BA68-93E2-4B93-8AFF-8F6B2502C7A9}"/>
                  </a:ext>
                </a:extLst>
              </p:cNvPr>
              <p:cNvCxnSpPr/>
              <p:nvPr/>
            </p:nvCxnSpPr>
            <p:spPr>
              <a:xfrm>
                <a:off x="6747600" y="1412930"/>
                <a:ext cx="648900" cy="2489796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BE91AA22-F5B0-4A9F-A3FA-00E6C234CC80}"/>
                  </a:ext>
                </a:extLst>
              </p:cNvPr>
              <p:cNvCxnSpPr/>
              <p:nvPr/>
            </p:nvCxnSpPr>
            <p:spPr>
              <a:xfrm flipH="1">
                <a:off x="4795500" y="1412930"/>
                <a:ext cx="648900" cy="2489796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605FD0-4780-48CD-9743-E2B658282BB8}"/>
                </a:ext>
              </a:extLst>
            </p:cNvPr>
            <p:cNvGrpSpPr/>
            <p:nvPr/>
          </p:nvGrpSpPr>
          <p:grpSpPr>
            <a:xfrm>
              <a:off x="6203556" y="5125137"/>
              <a:ext cx="2233387" cy="1094695"/>
              <a:chOff x="4795500" y="1412930"/>
              <a:chExt cx="2601000" cy="2489796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79A44AAF-4E5C-48B8-ADF5-A727EE91D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4400" y="1412930"/>
                <a:ext cx="1303200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7E730999-E473-4FEF-A8F0-B971F041B513}"/>
                  </a:ext>
                </a:extLst>
              </p:cNvPr>
              <p:cNvCxnSpPr/>
              <p:nvPr/>
            </p:nvCxnSpPr>
            <p:spPr>
              <a:xfrm>
                <a:off x="6747600" y="1412930"/>
                <a:ext cx="648900" cy="2489796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F5E0E401-12AF-4B72-BE7A-457D4EE5C517}"/>
                  </a:ext>
                </a:extLst>
              </p:cNvPr>
              <p:cNvCxnSpPr/>
              <p:nvPr/>
            </p:nvCxnSpPr>
            <p:spPr>
              <a:xfrm flipH="1">
                <a:off x="4795500" y="1412930"/>
                <a:ext cx="648900" cy="2489796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46FC88A-900B-43F3-B304-A799AF55F3B4}"/>
                </a:ext>
              </a:extLst>
            </p:cNvPr>
            <p:cNvGrpSpPr/>
            <p:nvPr/>
          </p:nvGrpSpPr>
          <p:grpSpPr>
            <a:xfrm>
              <a:off x="4901134" y="5125138"/>
              <a:ext cx="2233387" cy="1094695"/>
              <a:chOff x="4795500" y="1412930"/>
              <a:chExt cx="2601000" cy="2489796"/>
            </a:xfrm>
          </p:grpSpPr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FB25945-ADE2-4BBE-8E74-CF9D156E84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4400" y="1412930"/>
                <a:ext cx="130320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45C14F64-2363-448F-90C4-02C6F1665BF9}"/>
                  </a:ext>
                </a:extLst>
              </p:cNvPr>
              <p:cNvCxnSpPr/>
              <p:nvPr/>
            </p:nvCxnSpPr>
            <p:spPr>
              <a:xfrm>
                <a:off x="6747600" y="1412930"/>
                <a:ext cx="648900" cy="2489796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A85F95B-22D0-4431-B832-BAF1C6FC6E04}"/>
                  </a:ext>
                </a:extLst>
              </p:cNvPr>
              <p:cNvCxnSpPr/>
              <p:nvPr/>
            </p:nvCxnSpPr>
            <p:spPr>
              <a:xfrm flipH="1">
                <a:off x="4795500" y="1412930"/>
                <a:ext cx="648900" cy="2489796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6702E98-CEA9-4251-B249-3BA33248B1FE}"/>
                </a:ext>
              </a:extLst>
            </p:cNvPr>
            <p:cNvGrpSpPr/>
            <p:nvPr/>
          </p:nvGrpSpPr>
          <p:grpSpPr>
            <a:xfrm>
              <a:off x="3598711" y="5125137"/>
              <a:ext cx="2233387" cy="1094695"/>
              <a:chOff x="4795500" y="1412930"/>
              <a:chExt cx="2601000" cy="2489796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C5C3B6A7-1C6D-4C9B-87AB-8F17DAFCDB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4400" y="1412930"/>
                <a:ext cx="1303200" cy="0"/>
              </a:xfrm>
              <a:prstGeom prst="line">
                <a:avLst/>
              </a:prstGeom>
              <a:ln w="28575">
                <a:solidFill>
                  <a:srgbClr val="F4D30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AB449B32-6E70-46BA-B8F3-BEB392045DAC}"/>
                  </a:ext>
                </a:extLst>
              </p:cNvPr>
              <p:cNvCxnSpPr/>
              <p:nvPr/>
            </p:nvCxnSpPr>
            <p:spPr>
              <a:xfrm>
                <a:off x="6747600" y="1412930"/>
                <a:ext cx="648900" cy="2489796"/>
              </a:xfrm>
              <a:prstGeom prst="line">
                <a:avLst/>
              </a:prstGeom>
              <a:ln w="28575">
                <a:solidFill>
                  <a:srgbClr val="F4D30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7EF4F551-8E9F-49F5-9391-E56E0B465E86}"/>
                  </a:ext>
                </a:extLst>
              </p:cNvPr>
              <p:cNvCxnSpPr/>
              <p:nvPr/>
            </p:nvCxnSpPr>
            <p:spPr>
              <a:xfrm flipH="1">
                <a:off x="4795500" y="1412930"/>
                <a:ext cx="648900" cy="2489796"/>
              </a:xfrm>
              <a:prstGeom prst="line">
                <a:avLst/>
              </a:prstGeom>
              <a:ln w="28575">
                <a:solidFill>
                  <a:srgbClr val="F4D30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F8C629B-A6D1-470B-BDDE-7B16926C62F2}"/>
                </a:ext>
              </a:extLst>
            </p:cNvPr>
            <p:cNvGrpSpPr/>
            <p:nvPr/>
          </p:nvGrpSpPr>
          <p:grpSpPr>
            <a:xfrm>
              <a:off x="2296288" y="5125138"/>
              <a:ext cx="2233387" cy="1094695"/>
              <a:chOff x="4795500" y="1412930"/>
              <a:chExt cx="2601000" cy="2489796"/>
            </a:xfrm>
          </p:grpSpPr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60E5094B-5336-4A50-B699-96872EDCA7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4400" y="1412930"/>
                <a:ext cx="1303200" cy="0"/>
              </a:xfrm>
              <a:prstGeom prst="line">
                <a:avLst/>
              </a:prstGeom>
              <a:ln w="28575">
                <a:solidFill>
                  <a:srgbClr val="FB74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32BAB244-392D-4E0A-B6A1-0E079FC7F7B9}"/>
                  </a:ext>
                </a:extLst>
              </p:cNvPr>
              <p:cNvCxnSpPr/>
              <p:nvPr/>
            </p:nvCxnSpPr>
            <p:spPr>
              <a:xfrm>
                <a:off x="6747600" y="1412930"/>
                <a:ext cx="648900" cy="2489796"/>
              </a:xfrm>
              <a:prstGeom prst="line">
                <a:avLst/>
              </a:prstGeom>
              <a:ln w="28575">
                <a:solidFill>
                  <a:srgbClr val="FB74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F9689C5C-1370-43E2-A79D-5F270DC5ABDE}"/>
                  </a:ext>
                </a:extLst>
              </p:cNvPr>
              <p:cNvCxnSpPr/>
              <p:nvPr/>
            </p:nvCxnSpPr>
            <p:spPr>
              <a:xfrm flipH="1">
                <a:off x="4795500" y="1412930"/>
                <a:ext cx="648900" cy="2489796"/>
              </a:xfrm>
              <a:prstGeom prst="line">
                <a:avLst/>
              </a:prstGeom>
              <a:ln w="28575">
                <a:solidFill>
                  <a:srgbClr val="FB740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05344D9-2BC3-486A-8EEA-882C49A56226}"/>
                </a:ext>
              </a:extLst>
            </p:cNvPr>
            <p:cNvSpPr txBox="1"/>
            <p:nvPr/>
          </p:nvSpPr>
          <p:spPr>
            <a:xfrm>
              <a:off x="3470185" y="4879029"/>
              <a:ext cx="654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FB740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27.08</a:t>
              </a:r>
              <a:endParaRPr lang="ko-KR" altLang="en-US" sz="1400" dirty="0">
                <a:solidFill>
                  <a:srgbClr val="FB740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2C484A8-67FB-46EC-8AB7-3165202C9B83}"/>
                </a:ext>
              </a:extLst>
            </p:cNvPr>
            <p:cNvGrpSpPr/>
            <p:nvPr/>
          </p:nvGrpSpPr>
          <p:grpSpPr>
            <a:xfrm>
              <a:off x="1551053" y="5125138"/>
              <a:ext cx="1676199" cy="1094695"/>
              <a:chOff x="1249128" y="1885278"/>
              <a:chExt cx="1952100" cy="2489796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C01BE87D-3A91-42A0-803E-E2715D330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9128" y="1885278"/>
                <a:ext cx="13032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3819B4DB-10D8-4BEF-AC0E-921FA4023549}"/>
                  </a:ext>
                </a:extLst>
              </p:cNvPr>
              <p:cNvCxnSpPr/>
              <p:nvPr/>
            </p:nvCxnSpPr>
            <p:spPr>
              <a:xfrm>
                <a:off x="2552328" y="1885278"/>
                <a:ext cx="648900" cy="248979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6C4BDB6-DEEE-4D0E-9889-C2945026CD67}"/>
                </a:ext>
              </a:extLst>
            </p:cNvPr>
            <p:cNvSpPr txBox="1"/>
            <p:nvPr/>
          </p:nvSpPr>
          <p:spPr>
            <a:xfrm>
              <a:off x="1420129" y="6329605"/>
              <a:ext cx="29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141C142-D107-4A57-948C-BD44D4E37868}"/>
                </a:ext>
              </a:extLst>
            </p:cNvPr>
            <p:cNvSpPr txBox="1"/>
            <p:nvPr/>
          </p:nvSpPr>
          <p:spPr>
            <a:xfrm>
              <a:off x="3604934" y="6338390"/>
              <a:ext cx="4243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25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20A5250-47A7-4EC1-B2E8-BC8A7A4A92CD}"/>
                </a:ext>
              </a:extLst>
            </p:cNvPr>
            <p:cNvSpPr txBox="1"/>
            <p:nvPr/>
          </p:nvSpPr>
          <p:spPr>
            <a:xfrm>
              <a:off x="8071271" y="6338390"/>
              <a:ext cx="424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75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22601F2-D794-466E-B45A-7150A6360CAA}"/>
                </a:ext>
              </a:extLst>
            </p:cNvPr>
            <p:cNvSpPr txBox="1"/>
            <p:nvPr/>
          </p:nvSpPr>
          <p:spPr>
            <a:xfrm>
              <a:off x="10239735" y="6338390"/>
              <a:ext cx="5299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100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A877E19-5158-42CF-BF0C-EE9FD94F1DE9}"/>
                </a:ext>
              </a:extLst>
            </p:cNvPr>
            <p:cNvSpPr txBox="1"/>
            <p:nvPr/>
          </p:nvSpPr>
          <p:spPr>
            <a:xfrm>
              <a:off x="5843447" y="6338390"/>
              <a:ext cx="4841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50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6CF0460-1F48-4275-9B60-B3A58FA2468C}"/>
                </a:ext>
              </a:extLst>
            </p:cNvPr>
            <p:cNvSpPr txBox="1"/>
            <p:nvPr/>
          </p:nvSpPr>
          <p:spPr>
            <a:xfrm>
              <a:off x="2247880" y="4879029"/>
              <a:ext cx="654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12.5</a:t>
              </a:r>
              <a:endPara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A552B1B-13A9-402A-AADD-DB5C2B8EB864}"/>
                </a:ext>
              </a:extLst>
            </p:cNvPr>
            <p:cNvSpPr txBox="1"/>
            <p:nvPr/>
          </p:nvSpPr>
          <p:spPr>
            <a:xfrm>
              <a:off x="2747298" y="4879029"/>
              <a:ext cx="654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FB740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14.58</a:t>
              </a:r>
              <a:endParaRPr lang="ko-KR" altLang="en-US" sz="1400" dirty="0">
                <a:solidFill>
                  <a:srgbClr val="FB740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C4729A1-FDEB-4ADA-AA0E-43B9F2476522}"/>
                </a:ext>
              </a:extLst>
            </p:cNvPr>
            <p:cNvSpPr txBox="1"/>
            <p:nvPr/>
          </p:nvSpPr>
          <p:spPr>
            <a:xfrm>
              <a:off x="4085605" y="4879029"/>
              <a:ext cx="654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F4D30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29.16</a:t>
              </a:r>
              <a:endParaRPr lang="ko-KR" altLang="en-US" sz="1400" dirty="0">
                <a:solidFill>
                  <a:srgbClr val="F4D30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630B4CF-9604-4226-9AAF-381873A7AC5B}"/>
                </a:ext>
              </a:extLst>
            </p:cNvPr>
            <p:cNvSpPr txBox="1"/>
            <p:nvPr/>
          </p:nvSpPr>
          <p:spPr>
            <a:xfrm>
              <a:off x="4802000" y="4879029"/>
              <a:ext cx="654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F4D30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41.66</a:t>
              </a:r>
              <a:endParaRPr lang="ko-KR" altLang="en-US" sz="1400" dirty="0">
                <a:solidFill>
                  <a:srgbClr val="F4D30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E4E74A1-B6A9-4B40-AF81-851ADA764CCE}"/>
                </a:ext>
              </a:extLst>
            </p:cNvPr>
            <p:cNvSpPr txBox="1"/>
            <p:nvPr/>
          </p:nvSpPr>
          <p:spPr>
            <a:xfrm>
              <a:off x="5398489" y="4879029"/>
              <a:ext cx="654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B05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43.74</a:t>
              </a:r>
              <a:endParaRPr lang="ko-KR" altLang="en-US" sz="14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D50C215-1534-405E-9194-4F305C490132}"/>
                </a:ext>
              </a:extLst>
            </p:cNvPr>
            <p:cNvSpPr txBox="1"/>
            <p:nvPr/>
          </p:nvSpPr>
          <p:spPr>
            <a:xfrm>
              <a:off x="6086531" y="4879029"/>
              <a:ext cx="654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B05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56.24</a:t>
              </a:r>
              <a:endParaRPr lang="ko-KR" altLang="en-US" sz="14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957FF5D-CEB1-4FED-9074-7353C630AABC}"/>
                </a:ext>
              </a:extLst>
            </p:cNvPr>
            <p:cNvSpPr txBox="1"/>
            <p:nvPr/>
          </p:nvSpPr>
          <p:spPr>
            <a:xfrm>
              <a:off x="6662768" y="4879029"/>
              <a:ext cx="654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58.32</a:t>
              </a:r>
              <a:endPara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CC07B0C-7024-48B7-AB3B-EE362DB9631E}"/>
                </a:ext>
              </a:extLst>
            </p:cNvPr>
            <p:cNvSpPr txBox="1"/>
            <p:nvPr/>
          </p:nvSpPr>
          <p:spPr>
            <a:xfrm>
              <a:off x="7384784" y="4879029"/>
              <a:ext cx="654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70.82</a:t>
              </a:r>
              <a:endPara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BB7A0F9-5842-496B-BF99-5216998701E9}"/>
                </a:ext>
              </a:extLst>
            </p:cNvPr>
            <p:cNvSpPr txBox="1"/>
            <p:nvPr/>
          </p:nvSpPr>
          <p:spPr>
            <a:xfrm>
              <a:off x="7965190" y="4879029"/>
              <a:ext cx="654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206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72.9</a:t>
              </a:r>
              <a:endParaRPr lang="ko-KR" altLang="en-US" sz="140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B200FA2-FFF0-4E82-BC2B-021AD6656662}"/>
                </a:ext>
              </a:extLst>
            </p:cNvPr>
            <p:cNvSpPr txBox="1"/>
            <p:nvPr/>
          </p:nvSpPr>
          <p:spPr>
            <a:xfrm>
              <a:off x="8782607" y="4879029"/>
              <a:ext cx="654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206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85.4</a:t>
              </a:r>
              <a:endParaRPr lang="ko-KR" altLang="en-US" sz="140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79EBCFF-C8D8-457E-B4E0-86F1F45D2CDA}"/>
                </a:ext>
              </a:extLst>
            </p:cNvPr>
            <p:cNvSpPr txBox="1"/>
            <p:nvPr/>
          </p:nvSpPr>
          <p:spPr>
            <a:xfrm>
              <a:off x="9267613" y="4879029"/>
              <a:ext cx="654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7030A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87.48</a:t>
              </a:r>
              <a:endParaRPr lang="ko-KR" altLang="en-US" sz="140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B994474-3F38-4A29-BACA-009553B3B019}"/>
                </a:ext>
              </a:extLst>
            </p:cNvPr>
            <p:cNvSpPr txBox="1"/>
            <p:nvPr/>
          </p:nvSpPr>
          <p:spPr>
            <a:xfrm>
              <a:off x="1486019" y="4879029"/>
              <a:ext cx="654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</a:t>
              </a:r>
              <a:endPara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19B0A6B-9F23-4DDF-A7F9-13C98D459650}"/>
                </a:ext>
              </a:extLst>
            </p:cNvPr>
            <p:cNvSpPr txBox="1"/>
            <p:nvPr/>
          </p:nvSpPr>
          <p:spPr>
            <a:xfrm>
              <a:off x="10117868" y="4879029"/>
              <a:ext cx="654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7030A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100</a:t>
              </a:r>
              <a:endParaRPr lang="ko-KR" altLang="en-US" sz="1400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52F14BF6-CDAA-4608-8015-E48A000ECC3E}"/>
                </a:ext>
              </a:extLst>
            </p:cNvPr>
            <p:cNvCxnSpPr>
              <a:cxnSpLocks/>
            </p:cNvCxnSpPr>
            <p:nvPr/>
          </p:nvCxnSpPr>
          <p:spPr>
            <a:xfrm>
              <a:off x="1551053" y="6225856"/>
              <a:ext cx="8933548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6D745C00-E512-47E9-8BF0-7BE16A28E838}"/>
                </a:ext>
              </a:extLst>
            </p:cNvPr>
            <p:cNvCxnSpPr>
              <a:cxnSpLocks/>
            </p:cNvCxnSpPr>
            <p:nvPr/>
          </p:nvCxnSpPr>
          <p:spPr>
            <a:xfrm>
              <a:off x="1551053" y="6068372"/>
              <a:ext cx="0" cy="30292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8114B5D1-7411-4B9B-BB25-F1506C244B60}"/>
                </a:ext>
              </a:extLst>
            </p:cNvPr>
            <p:cNvCxnSpPr>
              <a:cxnSpLocks/>
            </p:cNvCxnSpPr>
            <p:nvPr/>
          </p:nvCxnSpPr>
          <p:spPr>
            <a:xfrm>
              <a:off x="10488999" y="6068372"/>
              <a:ext cx="0" cy="30292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E2A4E901-642B-4AB0-8C2D-843BEF055E99}"/>
                </a:ext>
              </a:extLst>
            </p:cNvPr>
            <p:cNvCxnSpPr>
              <a:cxnSpLocks/>
            </p:cNvCxnSpPr>
            <p:nvPr/>
          </p:nvCxnSpPr>
          <p:spPr>
            <a:xfrm>
              <a:off x="6019372" y="6068372"/>
              <a:ext cx="0" cy="30292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3E6BBFB3-7211-4055-BF08-7B19FCF12770}"/>
                </a:ext>
              </a:extLst>
            </p:cNvPr>
            <p:cNvCxnSpPr>
              <a:cxnSpLocks/>
            </p:cNvCxnSpPr>
            <p:nvPr/>
          </p:nvCxnSpPr>
          <p:spPr>
            <a:xfrm>
              <a:off x="3780859" y="6068372"/>
              <a:ext cx="0" cy="30292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CF75D64E-F7FC-4CD4-9D99-F31EC0EBE0C6}"/>
                </a:ext>
              </a:extLst>
            </p:cNvPr>
            <p:cNvCxnSpPr>
              <a:cxnSpLocks/>
            </p:cNvCxnSpPr>
            <p:nvPr/>
          </p:nvCxnSpPr>
          <p:spPr>
            <a:xfrm>
              <a:off x="8251214" y="6068372"/>
              <a:ext cx="0" cy="30292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2098FEA0-9B69-4AC7-998D-9F29BFCD03DB}"/>
                </a:ext>
              </a:extLst>
            </p:cNvPr>
            <p:cNvCxnSpPr>
              <a:cxnSpLocks/>
            </p:cNvCxnSpPr>
            <p:nvPr/>
          </p:nvCxnSpPr>
          <p:spPr>
            <a:xfrm>
              <a:off x="2667747" y="6068372"/>
              <a:ext cx="0" cy="30292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E15CFC53-74E4-4D02-8A7A-A323EAECEC61}"/>
                </a:ext>
              </a:extLst>
            </p:cNvPr>
            <p:cNvCxnSpPr>
              <a:cxnSpLocks/>
            </p:cNvCxnSpPr>
            <p:nvPr/>
          </p:nvCxnSpPr>
          <p:spPr>
            <a:xfrm>
              <a:off x="4901134" y="6068372"/>
              <a:ext cx="0" cy="30292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D71B6DB-9C51-46B2-BCBE-DDAA2C220272}"/>
                </a:ext>
              </a:extLst>
            </p:cNvPr>
            <p:cNvCxnSpPr>
              <a:cxnSpLocks/>
            </p:cNvCxnSpPr>
            <p:nvPr/>
          </p:nvCxnSpPr>
          <p:spPr>
            <a:xfrm>
              <a:off x="7134521" y="6068372"/>
              <a:ext cx="0" cy="30292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7BE1DB2-28C7-4B4B-9534-C60F2EB77AA5}"/>
                </a:ext>
              </a:extLst>
            </p:cNvPr>
            <p:cNvCxnSpPr>
              <a:cxnSpLocks/>
            </p:cNvCxnSpPr>
            <p:nvPr/>
          </p:nvCxnSpPr>
          <p:spPr>
            <a:xfrm>
              <a:off x="9367908" y="6068372"/>
              <a:ext cx="0" cy="302923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7905E7D-3B02-4605-A317-DD0521FB5852}"/>
                </a:ext>
              </a:extLst>
            </p:cNvPr>
            <p:cNvSpPr txBox="1"/>
            <p:nvPr/>
          </p:nvSpPr>
          <p:spPr>
            <a:xfrm>
              <a:off x="1531404" y="4709072"/>
              <a:ext cx="10517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매우 불만족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98BEA95-A862-4BA0-8425-E595CFB93D28}"/>
                </a:ext>
              </a:extLst>
            </p:cNvPr>
            <p:cNvSpPr txBox="1"/>
            <p:nvPr/>
          </p:nvSpPr>
          <p:spPr>
            <a:xfrm>
              <a:off x="2936230" y="4709072"/>
              <a:ext cx="9243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FB7405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불만족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4BDD83C-3279-40AA-9C41-087AAFC78395}"/>
                </a:ext>
              </a:extLst>
            </p:cNvPr>
            <p:cNvSpPr txBox="1"/>
            <p:nvPr/>
          </p:nvSpPr>
          <p:spPr>
            <a:xfrm>
              <a:off x="4181692" y="4709072"/>
              <a:ext cx="1051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F4D30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약간 불만족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12DD276-0B8D-4546-81B0-E046D2AF41A4}"/>
                </a:ext>
              </a:extLst>
            </p:cNvPr>
            <p:cNvSpPr txBox="1"/>
            <p:nvPr/>
          </p:nvSpPr>
          <p:spPr>
            <a:xfrm>
              <a:off x="5557398" y="4709072"/>
              <a:ext cx="9243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00B05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보통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05F50E9-A06E-43CD-BA66-584F03C95A0A}"/>
                </a:ext>
              </a:extLst>
            </p:cNvPr>
            <p:cNvSpPr txBox="1"/>
            <p:nvPr/>
          </p:nvSpPr>
          <p:spPr>
            <a:xfrm>
              <a:off x="6867646" y="4709072"/>
              <a:ext cx="9243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0070C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약간 만족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0279D66-A0DA-40B5-83BD-A63002CBA505}"/>
                </a:ext>
              </a:extLst>
            </p:cNvPr>
            <p:cNvSpPr txBox="1"/>
            <p:nvPr/>
          </p:nvSpPr>
          <p:spPr>
            <a:xfrm>
              <a:off x="8177894" y="4709072"/>
              <a:ext cx="9243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00206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만족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2B50816-79E6-47B8-AF68-E7E355719D51}"/>
                </a:ext>
              </a:extLst>
            </p:cNvPr>
            <p:cNvSpPr txBox="1"/>
            <p:nvPr/>
          </p:nvSpPr>
          <p:spPr>
            <a:xfrm>
              <a:off x="9488140" y="4709072"/>
              <a:ext cx="9243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7030A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매우 만족</a:t>
              </a:r>
            </a:p>
          </p:txBody>
        </p:sp>
      </p:grpSp>
      <p:sp>
        <p:nvSpPr>
          <p:cNvPr id="85" name="슬라이드 10 형태 2 그룹 2">
            <a:extLst>
              <a:ext uri="{FF2B5EF4-FFF2-40B4-BE49-F238E27FC236}">
                <a16:creationId xmlns:a16="http://schemas.microsoft.com/office/drawing/2014/main" id="{1F830DA1-A40B-4B40-942A-66344326FB0A}"/>
              </a:ext>
            </a:extLst>
          </p:cNvPr>
          <p:cNvSpPr txBox="1"/>
          <p:nvPr/>
        </p:nvSpPr>
        <p:spPr>
          <a:xfrm>
            <a:off x="391635" y="1023681"/>
            <a:ext cx="3258624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1096990" latinLnBrk="0">
              <a:lnSpc>
                <a:spcPct val="120000"/>
              </a:lnSpc>
              <a:defRPr/>
            </a:pPr>
            <a:r>
              <a:rPr lang="en-US" altLang="ko-KR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1. </a:t>
            </a:r>
            <a:r>
              <a:rPr lang="ko-KR" altLang="en-US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정성적 항목들을 </a:t>
            </a:r>
            <a:r>
              <a:rPr lang="ko-KR" altLang="en-US" sz="2000" dirty="0">
                <a:solidFill>
                  <a:srgbClr val="FF3737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퍼지화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3737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87" name="표 3">
            <a:extLst>
              <a:ext uri="{FF2B5EF4-FFF2-40B4-BE49-F238E27FC236}">
                <a16:creationId xmlns:a16="http://schemas.microsoft.com/office/drawing/2014/main" id="{7CA6C054-8128-AA4C-A7B4-0D4884D7B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28851"/>
              </p:ext>
            </p:extLst>
          </p:nvPr>
        </p:nvGraphicFramePr>
        <p:xfrm>
          <a:off x="465146" y="1737601"/>
          <a:ext cx="11362698" cy="20472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694596">
                  <a:extLst>
                    <a:ext uri="{9D8B030D-6E8A-4147-A177-3AD203B41FA5}">
                      <a16:colId xmlns:a16="http://schemas.microsoft.com/office/drawing/2014/main" val="2135885197"/>
                    </a:ext>
                  </a:extLst>
                </a:gridCol>
                <a:gridCol w="1073244">
                  <a:extLst>
                    <a:ext uri="{9D8B030D-6E8A-4147-A177-3AD203B41FA5}">
                      <a16:colId xmlns:a16="http://schemas.microsoft.com/office/drawing/2014/main" val="1097502955"/>
                    </a:ext>
                  </a:extLst>
                </a:gridCol>
                <a:gridCol w="1213646">
                  <a:extLst>
                    <a:ext uri="{9D8B030D-6E8A-4147-A177-3AD203B41FA5}">
                      <a16:colId xmlns:a16="http://schemas.microsoft.com/office/drawing/2014/main" val="2911083149"/>
                    </a:ext>
                  </a:extLst>
                </a:gridCol>
                <a:gridCol w="899634">
                  <a:extLst>
                    <a:ext uri="{9D8B030D-6E8A-4147-A177-3AD203B41FA5}">
                      <a16:colId xmlns:a16="http://schemas.microsoft.com/office/drawing/2014/main" val="4136083966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1244091280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3490587685"/>
                    </a:ext>
                  </a:extLst>
                </a:gridCol>
                <a:gridCol w="751840">
                  <a:extLst>
                    <a:ext uri="{9D8B030D-6E8A-4147-A177-3AD203B41FA5}">
                      <a16:colId xmlns:a16="http://schemas.microsoft.com/office/drawing/2014/main" val="52893076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27955860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133328641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265398306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05873197"/>
                    </a:ext>
                  </a:extLst>
                </a:gridCol>
                <a:gridCol w="1111258">
                  <a:extLst>
                    <a:ext uri="{9D8B030D-6E8A-4147-A177-3AD203B41FA5}">
                      <a16:colId xmlns:a16="http://schemas.microsoft.com/office/drawing/2014/main" val="42798551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기업명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납기준수율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평균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납기지체일수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하자처리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건수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품질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만족도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만족도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만족도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사후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만족도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남품품목</a:t>
                      </a:r>
                      <a:r>
                        <a:rPr lang="en-US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ore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하자처리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기간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부정당업자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제재기간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거래정지</a:t>
                      </a:r>
                      <a:endParaRPr lang="en-US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/>
                      <a:r>
                        <a:rPr lang="ko-Kore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960749"/>
                  </a:ext>
                </a:extLst>
              </a:tr>
              <a:tr h="30581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기업</a:t>
                      </a:r>
                      <a:r>
                        <a:rPr lang="en-US" altLang="ko-Kore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</a:t>
                      </a:r>
                      <a:endParaRPr lang="ko-Kore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75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76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45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79011"/>
                  </a:ext>
                </a:extLst>
              </a:tr>
              <a:tr h="30581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기업</a:t>
                      </a:r>
                      <a:r>
                        <a:rPr lang="en-US" altLang="ko-Kore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</a:t>
                      </a:r>
                      <a:endParaRPr lang="ko-Kore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90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90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9853269"/>
                  </a:ext>
                </a:extLst>
              </a:tr>
              <a:tr h="30581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기업</a:t>
                      </a:r>
                      <a:r>
                        <a:rPr lang="en-US" altLang="ko-Kore-KR" sz="1200" dirty="0"/>
                        <a:t>C</a:t>
                      </a:r>
                      <a:endParaRPr lang="ko-Kore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35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43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120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130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849429"/>
                  </a:ext>
                </a:extLst>
              </a:tr>
              <a:tr h="30581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기업</a:t>
                      </a:r>
                      <a:r>
                        <a:rPr lang="en-US" altLang="ko-Kore-KR" sz="1200" dirty="0"/>
                        <a:t>D</a:t>
                      </a:r>
                      <a:endParaRPr lang="ko-Kore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82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87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3619911"/>
                  </a:ext>
                </a:extLst>
              </a:tr>
              <a:tr h="30581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기업</a:t>
                      </a:r>
                      <a:r>
                        <a:rPr lang="en-US" altLang="ko-Kore-KR" sz="1200" dirty="0"/>
                        <a:t>E</a:t>
                      </a:r>
                      <a:endParaRPr lang="ko-Kore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45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50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90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80</a:t>
                      </a:r>
                      <a:endParaRPr lang="ko-Kore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701795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A22EC25-7B65-40AE-8DB2-1FAEC63147CA}"/>
              </a:ext>
            </a:extLst>
          </p:cNvPr>
          <p:cNvGrpSpPr/>
          <p:nvPr/>
        </p:nvGrpSpPr>
        <p:grpSpPr>
          <a:xfrm>
            <a:off x="4334563" y="1690177"/>
            <a:ext cx="3299179" cy="2749744"/>
            <a:chOff x="11510709" y="-616795"/>
            <a:chExt cx="3693519" cy="3032006"/>
          </a:xfrm>
        </p:grpSpPr>
        <p:sp>
          <p:nvSpPr>
            <p:cNvPr id="4" name="화살표: 아래쪽 3">
              <a:extLst>
                <a:ext uri="{FF2B5EF4-FFF2-40B4-BE49-F238E27FC236}">
                  <a16:creationId xmlns:a16="http://schemas.microsoft.com/office/drawing/2014/main" id="{27BC4395-62C8-437C-ADC9-F442DB55A18B}"/>
                </a:ext>
              </a:extLst>
            </p:cNvPr>
            <p:cNvSpPr/>
            <p:nvPr/>
          </p:nvSpPr>
          <p:spPr>
            <a:xfrm>
              <a:off x="13206506" y="1732280"/>
              <a:ext cx="238124" cy="682931"/>
            </a:xfrm>
            <a:prstGeom prst="downArrow">
              <a:avLst>
                <a:gd name="adj1" fmla="val 42000"/>
                <a:gd name="adj2" fmla="val 58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액자 1">
              <a:extLst>
                <a:ext uri="{FF2B5EF4-FFF2-40B4-BE49-F238E27FC236}">
                  <a16:creationId xmlns:a16="http://schemas.microsoft.com/office/drawing/2014/main" id="{60BFBC8E-9C98-4C1D-B6A9-E2B821AC0445}"/>
                </a:ext>
              </a:extLst>
            </p:cNvPr>
            <p:cNvSpPr/>
            <p:nvPr/>
          </p:nvSpPr>
          <p:spPr>
            <a:xfrm>
              <a:off x="11510709" y="-616795"/>
              <a:ext cx="3693519" cy="2343051"/>
            </a:xfrm>
            <a:prstGeom prst="frame">
              <a:avLst>
                <a:gd name="adj1" fmla="val 2602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15FA72CF-A192-4538-B342-368A1CA0B8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83" b="87069" l="2654" r="96921">
                        <a14:foregroundMark x1="7006" y1="61207" x2="3397" y2="76724"/>
                        <a14:foregroundMark x1="2866" y1="25862" x2="4671" y2="22414"/>
                        <a14:foregroundMark x1="12527" y1="35345" x2="15817" y2="35345"/>
                        <a14:foregroundMark x1="14331" y1="40517" x2="15499" y2="52586"/>
                        <a14:foregroundMark x1="14119" y1="54310" x2="14119" y2="63793"/>
                        <a14:foregroundMark x1="19427" y1="34483" x2="17410" y2="34483"/>
                        <a14:foregroundMark x1="20594" y1="33621" x2="20632" y2="37632"/>
                        <a14:foregroundMark x1="23567" y1="32759" x2="23567" y2="37931"/>
                        <a14:foregroundMark x1="24947" y1="54310" x2="25265" y2="56034"/>
                        <a14:foregroundMark x1="21292" y1="67241" x2="21338" y2="68103"/>
                        <a14:foregroundMark x1="21199" y1="65517" x2="21292" y2="67241"/>
                        <a14:foregroundMark x1="21059" y1="62931" x2="21199" y2="65517"/>
                        <a14:foregroundMark x1="21013" y1="62069" x2="21059" y2="62931"/>
                        <a14:foregroundMark x1="20920" y1="60345" x2="21013" y2="62069"/>
                        <a14:foregroundMark x1="20594" y1="54310" x2="20920" y2="60345"/>
                        <a14:foregroundMark x1="20382" y1="53448" x2="17834" y2="52586"/>
                        <a14:foregroundMark x1="25739" y1="40517" x2="25796" y2="46552"/>
                        <a14:foregroundMark x1="25698" y1="36207" x2="25739" y2="40517"/>
                        <a14:foregroundMark x1="25690" y1="35345" x2="25698" y2="36207"/>
                        <a14:foregroundMark x1="39597" y1="46552" x2="39597" y2="46552"/>
                        <a14:foregroundMark x1="39915" y1="38793" x2="39278" y2="49138"/>
                        <a14:foregroundMark x1="42357" y1="32759" x2="44798" y2="31897"/>
                        <a14:foregroundMark x1="48620" y1="42241" x2="49363" y2="51724"/>
                        <a14:foregroundMark x1="41189" y1="45690" x2="41720" y2="54310"/>
                        <a14:foregroundMark x1="48301" y1="31897" x2="48938" y2="33621"/>
                        <a14:foregroundMark x1="50106" y1="35345" x2="50743" y2="40517"/>
                        <a14:foregroundMark x1="40446" y1="31897" x2="37580" y2="38793"/>
                        <a14:foregroundMark x1="48514" y1="31897" x2="51274" y2="41379"/>
                        <a14:foregroundMark x1="50849" y1="37931" x2="51168" y2="44828"/>
                        <a14:foregroundMark x1="51699" y1="49138" x2="51699" y2="51724"/>
                        <a14:foregroundMark x1="39490" y1="31034" x2="38854" y2="34483"/>
                        <a14:foregroundMark x1="36943" y1="49138" x2="37367" y2="53448"/>
                        <a14:foregroundMark x1="56157" y1="34483" x2="58599" y2="34483"/>
                        <a14:foregroundMark x1="56263" y1="58621" x2="58493" y2="62931"/>
                        <a14:foregroundMark x1="56980" y1="45196" x2="57188" y2="47414"/>
                        <a14:foregroundMark x1="55732" y1="31897" x2="56363" y2="38623"/>
                        <a14:foregroundMark x1="56502" y1="52586" x2="56369" y2="59483"/>
                        <a14:foregroundMark x1="56900" y1="31897" x2="56798" y2="37182"/>
                        <a14:foregroundMark x1="56582" y1="32759" x2="56051" y2="37069"/>
                        <a14:foregroundMark x1="59023" y1="55172" x2="59130" y2="63793"/>
                        <a14:foregroundMark x1="56051" y1="31034" x2="56476" y2="32759"/>
                        <a14:foregroundMark x1="62527" y1="31034" x2="63057" y2="37069"/>
                        <a14:foregroundMark x1="64862" y1="38793" x2="64862" y2="49697"/>
                        <a14:foregroundMark x1="64862" y1="33621" x2="64862" y2="38793"/>
                        <a14:foregroundMark x1="64015" y1="63226" x2="64650" y2="65517"/>
                        <a14:foregroundMark x1="62739" y1="58621" x2="63556" y2="61568"/>
                        <a14:foregroundMark x1="68025" y1="41609" x2="68896" y2="45690"/>
                        <a14:foregroundMark x1="66136" y1="32759" x2="67046" y2="37023"/>
                        <a14:foregroundMark x1="70382" y1="33621" x2="71975" y2="33621"/>
                        <a14:foregroundMark x1="73169" y1="40507" x2="73248" y2="65517"/>
                        <a14:foregroundMark x1="73142" y1="31897" x2="73160" y2="37666"/>
                        <a14:foregroundMark x1="75987" y1="36105" x2="77813" y2="42241"/>
                        <a14:foregroundMark x1="74735" y1="31897" x2="75736" y2="35260"/>
                        <a14:foregroundMark x1="79936" y1="34483" x2="78769" y2="52586"/>
                        <a14:foregroundMark x1="84501" y1="33621" x2="83439" y2="47414"/>
                        <a14:foregroundMark x1="83227" y1="62931" x2="86412" y2="63793"/>
                        <a14:foregroundMark x1="88641" y1="31897" x2="88960" y2="48276"/>
                        <a14:foregroundMark x1="88110" y1="56034" x2="88429" y2="55172"/>
                        <a14:foregroundMark x1="92251" y1="29310" x2="92357" y2="38793"/>
                        <a14:foregroundMark x1="96709" y1="31034" x2="96921" y2="34483"/>
                        <a14:foregroundMark x1="94374" y1="34483" x2="94374" y2="44828"/>
                        <a14:foregroundMark x1="92357" y1="56897" x2="94268" y2="66379"/>
                        <a14:foregroundMark x1="81635" y1="32759" x2="81635" y2="64655"/>
                        <a14:foregroundMark x1="75584" y1="57759" x2="75584" y2="65517"/>
                        <a14:backgroundMark x1="24841" y1="60345" x2="24841" y2="60345"/>
                        <a14:backgroundMark x1="20119" y1="50000" x2="20594" y2="50000"/>
                        <a14:backgroundMark x1="25478" y1="48276" x2="25478" y2="48276"/>
                        <a14:backgroundMark x1="24947" y1="40517" x2="24947" y2="40517"/>
                        <a14:backgroundMark x1="25478" y1="36207" x2="25478" y2="36207"/>
                        <a14:backgroundMark x1="21125" y1="62069" x2="21125" y2="62069"/>
                        <a14:backgroundMark x1="20701" y1="62931" x2="20701" y2="62931"/>
                        <a14:backgroundMark x1="21338" y1="65517" x2="21338" y2="65517"/>
                        <a14:backgroundMark x1="21231" y1="67241" x2="21231" y2="67241"/>
                        <a14:backgroundMark x1="21444" y1="68103" x2="21444" y2="68103"/>
                        <a14:backgroundMark x1="21019" y1="62931" x2="21019" y2="62931"/>
                        <a14:backgroundMark x1="20913" y1="60345" x2="20913" y2="60345"/>
                        <a14:backgroundMark x1="63907" y1="55172" x2="63907" y2="55172"/>
                        <a14:backgroundMark x1="66348" y1="38793" x2="66348" y2="38793"/>
                        <a14:backgroundMark x1="67304" y1="39655" x2="67304" y2="39655"/>
                        <a14:backgroundMark x1="67941" y1="40517" x2="67941" y2="40517"/>
                        <a14:backgroundMark x1="67410" y1="40517" x2="68047" y2="40517"/>
                        <a14:backgroundMark x1="66879" y1="38793" x2="68047" y2="41379"/>
                        <a14:backgroundMark x1="63588" y1="61207" x2="64119" y2="62069"/>
                        <a14:backgroundMark x1="57431" y1="50862" x2="57431" y2="50862"/>
                        <a14:backgroundMark x1="55520" y1="50000" x2="56688" y2="49138"/>
                        <a14:backgroundMark x1="57643" y1="47414" x2="57643" y2="52586"/>
                        <a14:backgroundMark x1="75796" y1="34483" x2="76115" y2="34483"/>
                        <a14:backgroundMark x1="72399" y1="39655" x2="72505" y2="42241"/>
                      </a14:backgroundRemoval>
                    </a14:imgEffect>
                  </a14:imgLayer>
                </a14:imgProps>
              </a:ext>
            </a:extLst>
          </a:blip>
          <a:srcRect r="71172" b="7774"/>
          <a:stretch/>
        </p:blipFill>
        <p:spPr>
          <a:xfrm>
            <a:off x="82845" y="6435731"/>
            <a:ext cx="968715" cy="381629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F065CB8-26BF-4B27-A50F-27807827D3C8}"/>
              </a:ext>
            </a:extLst>
          </p:cNvPr>
          <p:cNvSpPr txBox="1"/>
          <p:nvPr/>
        </p:nvSpPr>
        <p:spPr>
          <a:xfrm>
            <a:off x="11592560" y="6573520"/>
            <a:ext cx="68072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8103535-315D-4003-94C7-F7FFB7B228C0}" type="slidenum">
              <a:rPr lang="en-US" altLang="ko-KR" sz="1200" smtClean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fld>
            <a:r>
              <a:rPr lang="en-US" altLang="ko-KR" sz="12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/18</a:t>
            </a:r>
            <a:endParaRPr lang="ko-KR" altLang="en-US" sz="1200" dirty="0">
              <a:solidFill>
                <a:srgbClr val="59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47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22">
            <a:extLst>
              <a:ext uri="{FF2B5EF4-FFF2-40B4-BE49-F238E27FC236}">
                <a16:creationId xmlns:a16="http://schemas.microsoft.com/office/drawing/2014/main" id="{2BF68D8A-A46A-47BA-9069-3B29281B7D63}"/>
              </a:ext>
            </a:extLst>
          </p:cNvPr>
          <p:cNvGrpSpPr/>
          <p:nvPr/>
        </p:nvGrpSpPr>
        <p:grpSpPr>
          <a:xfrm>
            <a:off x="391635" y="261371"/>
            <a:ext cx="545432" cy="523115"/>
            <a:chOff x="683572" y="1489348"/>
            <a:chExt cx="2638425" cy="2530474"/>
          </a:xfrm>
          <a:solidFill>
            <a:srgbClr val="FF3737"/>
          </a:solidFill>
        </p:grpSpPr>
        <p:sp>
          <p:nvSpPr>
            <p:cNvPr id="13" name="슬라이드 10 형태 6 그룹 1">
              <a:extLst>
                <a:ext uri="{FF2B5EF4-FFF2-40B4-BE49-F238E27FC236}">
                  <a16:creationId xmlns:a16="http://schemas.microsoft.com/office/drawing/2014/main" id="{026C8CB1-48BC-45EB-8A79-D7EAE32D7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72" y="1489348"/>
              <a:ext cx="2638425" cy="1771652"/>
            </a:xfrm>
            <a:custGeom>
              <a:avLst/>
              <a:gdLst>
                <a:gd name="T0" fmla="*/ 0 w 16620"/>
                <a:gd name="T1" fmla="*/ 4462 h 11158"/>
                <a:gd name="T2" fmla="*/ 65 w 16620"/>
                <a:gd name="T3" fmla="*/ 4480 h 11158"/>
                <a:gd name="T4" fmla="*/ 128 w 16620"/>
                <a:gd name="T5" fmla="*/ 4494 h 11158"/>
                <a:gd name="T6" fmla="*/ 188 w 16620"/>
                <a:gd name="T7" fmla="*/ 4509 h 11158"/>
                <a:gd name="T8" fmla="*/ 246 w 16620"/>
                <a:gd name="T9" fmla="*/ 4521 h 11158"/>
                <a:gd name="T10" fmla="*/ 353 w 16620"/>
                <a:gd name="T11" fmla="*/ 4545 h 11158"/>
                <a:gd name="T12" fmla="*/ 450 w 16620"/>
                <a:gd name="T13" fmla="*/ 4568 h 11158"/>
                <a:gd name="T14" fmla="*/ 495 w 16620"/>
                <a:gd name="T15" fmla="*/ 4580 h 11158"/>
                <a:gd name="T16" fmla="*/ 538 w 16620"/>
                <a:gd name="T17" fmla="*/ 4591 h 11158"/>
                <a:gd name="T18" fmla="*/ 579 w 16620"/>
                <a:gd name="T19" fmla="*/ 4603 h 11158"/>
                <a:gd name="T20" fmla="*/ 616 w 16620"/>
                <a:gd name="T21" fmla="*/ 4616 h 11158"/>
                <a:gd name="T22" fmla="*/ 652 w 16620"/>
                <a:gd name="T23" fmla="*/ 4631 h 11158"/>
                <a:gd name="T24" fmla="*/ 686 w 16620"/>
                <a:gd name="T25" fmla="*/ 4645 h 11158"/>
                <a:gd name="T26" fmla="*/ 717 w 16620"/>
                <a:gd name="T27" fmla="*/ 4663 h 11158"/>
                <a:gd name="T28" fmla="*/ 747 w 16620"/>
                <a:gd name="T29" fmla="*/ 4682 h 11158"/>
                <a:gd name="T30" fmla="*/ 774 w 16620"/>
                <a:gd name="T31" fmla="*/ 4702 h 11158"/>
                <a:gd name="T32" fmla="*/ 799 w 16620"/>
                <a:gd name="T33" fmla="*/ 4725 h 11158"/>
                <a:gd name="T34" fmla="*/ 822 w 16620"/>
                <a:gd name="T35" fmla="*/ 4750 h 11158"/>
                <a:gd name="T36" fmla="*/ 843 w 16620"/>
                <a:gd name="T37" fmla="*/ 4779 h 11158"/>
                <a:gd name="T38" fmla="*/ 862 w 16620"/>
                <a:gd name="T39" fmla="*/ 4810 h 11158"/>
                <a:gd name="T40" fmla="*/ 880 w 16620"/>
                <a:gd name="T41" fmla="*/ 4845 h 11158"/>
                <a:gd name="T42" fmla="*/ 895 w 16620"/>
                <a:gd name="T43" fmla="*/ 4882 h 11158"/>
                <a:gd name="T44" fmla="*/ 909 w 16620"/>
                <a:gd name="T45" fmla="*/ 4924 h 11158"/>
                <a:gd name="T46" fmla="*/ 921 w 16620"/>
                <a:gd name="T47" fmla="*/ 4969 h 11158"/>
                <a:gd name="T48" fmla="*/ 932 w 16620"/>
                <a:gd name="T49" fmla="*/ 5019 h 11158"/>
                <a:gd name="T50" fmla="*/ 940 w 16620"/>
                <a:gd name="T51" fmla="*/ 5073 h 11158"/>
                <a:gd name="T52" fmla="*/ 947 w 16620"/>
                <a:gd name="T53" fmla="*/ 5133 h 11158"/>
                <a:gd name="T54" fmla="*/ 953 w 16620"/>
                <a:gd name="T55" fmla="*/ 5196 h 11158"/>
                <a:gd name="T56" fmla="*/ 956 w 16620"/>
                <a:gd name="T57" fmla="*/ 5264 h 11158"/>
                <a:gd name="T58" fmla="*/ 958 w 16620"/>
                <a:gd name="T59" fmla="*/ 5339 h 11158"/>
                <a:gd name="T60" fmla="*/ 959 w 16620"/>
                <a:gd name="T61" fmla="*/ 5419 h 11158"/>
                <a:gd name="T62" fmla="*/ 959 w 16620"/>
                <a:gd name="T63" fmla="*/ 11158 h 11158"/>
                <a:gd name="T64" fmla="*/ 1598 w 16620"/>
                <a:gd name="T65" fmla="*/ 11158 h 11158"/>
                <a:gd name="T66" fmla="*/ 1598 w 16620"/>
                <a:gd name="T67" fmla="*/ 5419 h 11158"/>
                <a:gd name="T68" fmla="*/ 8330 w 16620"/>
                <a:gd name="T69" fmla="*/ 9211 h 11158"/>
                <a:gd name="T70" fmla="*/ 16517 w 16620"/>
                <a:gd name="T71" fmla="*/ 4292 h 11158"/>
                <a:gd name="T72" fmla="*/ 16620 w 16620"/>
                <a:gd name="T73" fmla="*/ 3825 h 11158"/>
                <a:gd name="T74" fmla="*/ 8310 w 16620"/>
                <a:gd name="T75" fmla="*/ 0 h 11158"/>
                <a:gd name="T76" fmla="*/ 0 w 16620"/>
                <a:gd name="T77" fmla="*/ 3825 h 11158"/>
                <a:gd name="T78" fmla="*/ 0 w 16620"/>
                <a:gd name="T79" fmla="*/ 4462 h 1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20" h="11158">
                  <a:moveTo>
                    <a:pt x="0" y="4462"/>
                  </a:moveTo>
                  <a:lnTo>
                    <a:pt x="65" y="4480"/>
                  </a:lnTo>
                  <a:lnTo>
                    <a:pt x="128" y="4494"/>
                  </a:lnTo>
                  <a:lnTo>
                    <a:pt x="188" y="4509"/>
                  </a:lnTo>
                  <a:lnTo>
                    <a:pt x="246" y="4521"/>
                  </a:lnTo>
                  <a:lnTo>
                    <a:pt x="353" y="4545"/>
                  </a:lnTo>
                  <a:lnTo>
                    <a:pt x="450" y="4568"/>
                  </a:lnTo>
                  <a:lnTo>
                    <a:pt x="495" y="4580"/>
                  </a:lnTo>
                  <a:lnTo>
                    <a:pt x="538" y="4591"/>
                  </a:lnTo>
                  <a:lnTo>
                    <a:pt x="579" y="4603"/>
                  </a:lnTo>
                  <a:lnTo>
                    <a:pt x="616" y="4616"/>
                  </a:lnTo>
                  <a:lnTo>
                    <a:pt x="652" y="4631"/>
                  </a:lnTo>
                  <a:lnTo>
                    <a:pt x="686" y="4645"/>
                  </a:lnTo>
                  <a:lnTo>
                    <a:pt x="717" y="4663"/>
                  </a:lnTo>
                  <a:lnTo>
                    <a:pt x="747" y="4682"/>
                  </a:lnTo>
                  <a:lnTo>
                    <a:pt x="774" y="4702"/>
                  </a:lnTo>
                  <a:lnTo>
                    <a:pt x="799" y="4725"/>
                  </a:lnTo>
                  <a:lnTo>
                    <a:pt x="822" y="4750"/>
                  </a:lnTo>
                  <a:lnTo>
                    <a:pt x="843" y="4779"/>
                  </a:lnTo>
                  <a:lnTo>
                    <a:pt x="862" y="4810"/>
                  </a:lnTo>
                  <a:lnTo>
                    <a:pt x="880" y="4845"/>
                  </a:lnTo>
                  <a:lnTo>
                    <a:pt x="895" y="4882"/>
                  </a:lnTo>
                  <a:lnTo>
                    <a:pt x="909" y="4924"/>
                  </a:lnTo>
                  <a:lnTo>
                    <a:pt x="921" y="4969"/>
                  </a:lnTo>
                  <a:lnTo>
                    <a:pt x="932" y="5019"/>
                  </a:lnTo>
                  <a:lnTo>
                    <a:pt x="940" y="5073"/>
                  </a:lnTo>
                  <a:lnTo>
                    <a:pt x="947" y="5133"/>
                  </a:lnTo>
                  <a:lnTo>
                    <a:pt x="953" y="5196"/>
                  </a:lnTo>
                  <a:lnTo>
                    <a:pt x="956" y="5264"/>
                  </a:lnTo>
                  <a:lnTo>
                    <a:pt x="958" y="5339"/>
                  </a:lnTo>
                  <a:lnTo>
                    <a:pt x="959" y="5419"/>
                  </a:lnTo>
                  <a:lnTo>
                    <a:pt x="959" y="11158"/>
                  </a:lnTo>
                  <a:lnTo>
                    <a:pt x="1598" y="11158"/>
                  </a:lnTo>
                  <a:lnTo>
                    <a:pt x="1598" y="5419"/>
                  </a:lnTo>
                  <a:lnTo>
                    <a:pt x="8330" y="9211"/>
                  </a:lnTo>
                  <a:lnTo>
                    <a:pt x="16517" y="4292"/>
                  </a:lnTo>
                  <a:lnTo>
                    <a:pt x="16620" y="3825"/>
                  </a:lnTo>
                  <a:lnTo>
                    <a:pt x="8310" y="0"/>
                  </a:lnTo>
                  <a:lnTo>
                    <a:pt x="0" y="3825"/>
                  </a:lnTo>
                  <a:lnTo>
                    <a:pt x="0" y="446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6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36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4" name="슬라이드 10 형태 6 그룹 2">
              <a:extLst>
                <a:ext uri="{FF2B5EF4-FFF2-40B4-BE49-F238E27FC236}">
                  <a16:creationId xmlns:a16="http://schemas.microsoft.com/office/drawing/2014/main" id="{6EB57EA8-7B92-4DBE-A116-F82BCD0FC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168" y="2502171"/>
              <a:ext cx="1927229" cy="1517651"/>
            </a:xfrm>
            <a:custGeom>
              <a:avLst/>
              <a:gdLst>
                <a:gd name="T0" fmla="*/ 11030 w 12146"/>
                <a:gd name="T1" fmla="*/ 4122 h 9555"/>
                <a:gd name="T2" fmla="*/ 11252 w 12146"/>
                <a:gd name="T3" fmla="*/ 4107 h 9555"/>
                <a:gd name="T4" fmla="*/ 11385 w 12146"/>
                <a:gd name="T5" fmla="*/ 4096 h 9555"/>
                <a:gd name="T6" fmla="*/ 11507 w 12146"/>
                <a:gd name="T7" fmla="*/ 4083 h 9555"/>
                <a:gd name="T8" fmla="*/ 11617 w 12146"/>
                <a:gd name="T9" fmla="*/ 4065 h 9555"/>
                <a:gd name="T10" fmla="*/ 11717 w 12146"/>
                <a:gd name="T11" fmla="*/ 4041 h 9555"/>
                <a:gd name="T12" fmla="*/ 11805 w 12146"/>
                <a:gd name="T13" fmla="*/ 4010 h 9555"/>
                <a:gd name="T14" fmla="*/ 11883 w 12146"/>
                <a:gd name="T15" fmla="*/ 3968 h 9555"/>
                <a:gd name="T16" fmla="*/ 11949 w 12146"/>
                <a:gd name="T17" fmla="*/ 3916 h 9555"/>
                <a:gd name="T18" fmla="*/ 12006 w 12146"/>
                <a:gd name="T19" fmla="*/ 3851 h 9555"/>
                <a:gd name="T20" fmla="*/ 12053 w 12146"/>
                <a:gd name="T21" fmla="*/ 3771 h 9555"/>
                <a:gd name="T22" fmla="*/ 12090 w 12146"/>
                <a:gd name="T23" fmla="*/ 3673 h 9555"/>
                <a:gd name="T24" fmla="*/ 12117 w 12146"/>
                <a:gd name="T25" fmla="*/ 3559 h 9555"/>
                <a:gd name="T26" fmla="*/ 12136 w 12146"/>
                <a:gd name="T27" fmla="*/ 3423 h 9555"/>
                <a:gd name="T28" fmla="*/ 12144 w 12146"/>
                <a:gd name="T29" fmla="*/ 3266 h 9555"/>
                <a:gd name="T30" fmla="*/ 12146 w 12146"/>
                <a:gd name="T31" fmla="*/ 309 h 9555"/>
                <a:gd name="T32" fmla="*/ 6081 w 12146"/>
                <a:gd name="T33" fmla="*/ 3512 h 9555"/>
                <a:gd name="T34" fmla="*/ 0 w 12146"/>
                <a:gd name="T35" fmla="*/ 309 h 9555"/>
                <a:gd name="T36" fmla="*/ 0 w 12146"/>
                <a:gd name="T37" fmla="*/ 3259 h 9555"/>
                <a:gd name="T38" fmla="*/ 7 w 12146"/>
                <a:gd name="T39" fmla="*/ 3402 h 9555"/>
                <a:gd name="T40" fmla="*/ 19 w 12146"/>
                <a:gd name="T41" fmla="*/ 3524 h 9555"/>
                <a:gd name="T42" fmla="*/ 38 w 12146"/>
                <a:gd name="T43" fmla="*/ 3628 h 9555"/>
                <a:gd name="T44" fmla="*/ 64 w 12146"/>
                <a:gd name="T45" fmla="*/ 3715 h 9555"/>
                <a:gd name="T46" fmla="*/ 97 w 12146"/>
                <a:gd name="T47" fmla="*/ 3788 h 9555"/>
                <a:gd name="T48" fmla="*/ 137 w 12146"/>
                <a:gd name="T49" fmla="*/ 3847 h 9555"/>
                <a:gd name="T50" fmla="*/ 185 w 12146"/>
                <a:gd name="T51" fmla="*/ 3896 h 9555"/>
                <a:gd name="T52" fmla="*/ 241 w 12146"/>
                <a:gd name="T53" fmla="*/ 3935 h 9555"/>
                <a:gd name="T54" fmla="*/ 307 w 12146"/>
                <a:gd name="T55" fmla="*/ 3967 h 9555"/>
                <a:gd name="T56" fmla="*/ 381 w 12146"/>
                <a:gd name="T57" fmla="*/ 3994 h 9555"/>
                <a:gd name="T58" fmla="*/ 464 w 12146"/>
                <a:gd name="T59" fmla="*/ 4018 h 9555"/>
                <a:gd name="T60" fmla="*/ 606 w 12146"/>
                <a:gd name="T61" fmla="*/ 4051 h 9555"/>
                <a:gd name="T62" fmla="*/ 771 w 12146"/>
                <a:gd name="T63" fmla="*/ 4089 h 9555"/>
                <a:gd name="T64" fmla="*/ 894 w 12146"/>
                <a:gd name="T65" fmla="*/ 4118 h 9555"/>
                <a:gd name="T66" fmla="*/ 959 w 12146"/>
                <a:gd name="T67" fmla="*/ 7005 h 9555"/>
                <a:gd name="T68" fmla="*/ 2557 w 12146"/>
                <a:gd name="T69" fmla="*/ 9555 h 9555"/>
                <a:gd name="T70" fmla="*/ 4794 w 12146"/>
                <a:gd name="T71" fmla="*/ 7005 h 9555"/>
                <a:gd name="T72" fmla="*/ 7352 w 12146"/>
                <a:gd name="T73" fmla="*/ 9555 h 9555"/>
                <a:gd name="T74" fmla="*/ 9589 w 12146"/>
                <a:gd name="T75" fmla="*/ 7005 h 9555"/>
                <a:gd name="T76" fmla="*/ 10867 w 12146"/>
                <a:gd name="T77" fmla="*/ 4135 h 9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146" h="9555">
                  <a:moveTo>
                    <a:pt x="10867" y="4135"/>
                  </a:moveTo>
                  <a:lnTo>
                    <a:pt x="11030" y="4122"/>
                  </a:lnTo>
                  <a:lnTo>
                    <a:pt x="11182" y="4112"/>
                  </a:lnTo>
                  <a:lnTo>
                    <a:pt x="11252" y="4107"/>
                  </a:lnTo>
                  <a:lnTo>
                    <a:pt x="11321" y="4101"/>
                  </a:lnTo>
                  <a:lnTo>
                    <a:pt x="11385" y="4096"/>
                  </a:lnTo>
                  <a:lnTo>
                    <a:pt x="11447" y="4090"/>
                  </a:lnTo>
                  <a:lnTo>
                    <a:pt x="11507" y="4083"/>
                  </a:lnTo>
                  <a:lnTo>
                    <a:pt x="11564" y="4074"/>
                  </a:lnTo>
                  <a:lnTo>
                    <a:pt x="11617" y="4065"/>
                  </a:lnTo>
                  <a:lnTo>
                    <a:pt x="11669" y="4054"/>
                  </a:lnTo>
                  <a:lnTo>
                    <a:pt x="11717" y="4041"/>
                  </a:lnTo>
                  <a:lnTo>
                    <a:pt x="11762" y="4027"/>
                  </a:lnTo>
                  <a:lnTo>
                    <a:pt x="11805" y="4010"/>
                  </a:lnTo>
                  <a:lnTo>
                    <a:pt x="11845" y="3990"/>
                  </a:lnTo>
                  <a:lnTo>
                    <a:pt x="11883" y="3968"/>
                  </a:lnTo>
                  <a:lnTo>
                    <a:pt x="11917" y="3943"/>
                  </a:lnTo>
                  <a:lnTo>
                    <a:pt x="11949" y="3916"/>
                  </a:lnTo>
                  <a:lnTo>
                    <a:pt x="11979" y="3885"/>
                  </a:lnTo>
                  <a:lnTo>
                    <a:pt x="12006" y="3851"/>
                  </a:lnTo>
                  <a:lnTo>
                    <a:pt x="12031" y="3812"/>
                  </a:lnTo>
                  <a:lnTo>
                    <a:pt x="12053" y="3771"/>
                  </a:lnTo>
                  <a:lnTo>
                    <a:pt x="12073" y="3724"/>
                  </a:lnTo>
                  <a:lnTo>
                    <a:pt x="12090" y="3673"/>
                  </a:lnTo>
                  <a:lnTo>
                    <a:pt x="12105" y="3618"/>
                  </a:lnTo>
                  <a:lnTo>
                    <a:pt x="12117" y="3559"/>
                  </a:lnTo>
                  <a:lnTo>
                    <a:pt x="12128" y="3493"/>
                  </a:lnTo>
                  <a:lnTo>
                    <a:pt x="12136" y="3423"/>
                  </a:lnTo>
                  <a:lnTo>
                    <a:pt x="12141" y="3347"/>
                  </a:lnTo>
                  <a:lnTo>
                    <a:pt x="12144" y="3266"/>
                  </a:lnTo>
                  <a:lnTo>
                    <a:pt x="12146" y="3179"/>
                  </a:lnTo>
                  <a:lnTo>
                    <a:pt x="12146" y="309"/>
                  </a:lnTo>
                  <a:lnTo>
                    <a:pt x="11973" y="19"/>
                  </a:lnTo>
                  <a:lnTo>
                    <a:pt x="6081" y="3512"/>
                  </a:lnTo>
                  <a:lnTo>
                    <a:pt x="182" y="0"/>
                  </a:lnTo>
                  <a:lnTo>
                    <a:pt x="0" y="309"/>
                  </a:lnTo>
                  <a:lnTo>
                    <a:pt x="0" y="3179"/>
                  </a:lnTo>
                  <a:lnTo>
                    <a:pt x="0" y="3259"/>
                  </a:lnTo>
                  <a:lnTo>
                    <a:pt x="4" y="3332"/>
                  </a:lnTo>
                  <a:lnTo>
                    <a:pt x="7" y="3402"/>
                  </a:lnTo>
                  <a:lnTo>
                    <a:pt x="12" y="3465"/>
                  </a:lnTo>
                  <a:lnTo>
                    <a:pt x="19" y="3524"/>
                  </a:lnTo>
                  <a:lnTo>
                    <a:pt x="27" y="3579"/>
                  </a:lnTo>
                  <a:lnTo>
                    <a:pt x="38" y="3628"/>
                  </a:lnTo>
                  <a:lnTo>
                    <a:pt x="50" y="3673"/>
                  </a:lnTo>
                  <a:lnTo>
                    <a:pt x="64" y="3715"/>
                  </a:lnTo>
                  <a:lnTo>
                    <a:pt x="79" y="3753"/>
                  </a:lnTo>
                  <a:lnTo>
                    <a:pt x="97" y="3788"/>
                  </a:lnTo>
                  <a:lnTo>
                    <a:pt x="116" y="3819"/>
                  </a:lnTo>
                  <a:lnTo>
                    <a:pt x="137" y="3847"/>
                  </a:lnTo>
                  <a:lnTo>
                    <a:pt x="160" y="3873"/>
                  </a:lnTo>
                  <a:lnTo>
                    <a:pt x="185" y="3896"/>
                  </a:lnTo>
                  <a:lnTo>
                    <a:pt x="212" y="3916"/>
                  </a:lnTo>
                  <a:lnTo>
                    <a:pt x="241" y="3935"/>
                  </a:lnTo>
                  <a:lnTo>
                    <a:pt x="274" y="3952"/>
                  </a:lnTo>
                  <a:lnTo>
                    <a:pt x="307" y="3967"/>
                  </a:lnTo>
                  <a:lnTo>
                    <a:pt x="343" y="3982"/>
                  </a:lnTo>
                  <a:lnTo>
                    <a:pt x="381" y="3994"/>
                  </a:lnTo>
                  <a:lnTo>
                    <a:pt x="421" y="4007"/>
                  </a:lnTo>
                  <a:lnTo>
                    <a:pt x="464" y="4018"/>
                  </a:lnTo>
                  <a:lnTo>
                    <a:pt x="508" y="4030"/>
                  </a:lnTo>
                  <a:lnTo>
                    <a:pt x="606" y="4051"/>
                  </a:lnTo>
                  <a:lnTo>
                    <a:pt x="713" y="4075"/>
                  </a:lnTo>
                  <a:lnTo>
                    <a:pt x="771" y="4089"/>
                  </a:lnTo>
                  <a:lnTo>
                    <a:pt x="831" y="4102"/>
                  </a:lnTo>
                  <a:lnTo>
                    <a:pt x="894" y="4118"/>
                  </a:lnTo>
                  <a:lnTo>
                    <a:pt x="959" y="4135"/>
                  </a:lnTo>
                  <a:lnTo>
                    <a:pt x="959" y="7005"/>
                  </a:lnTo>
                  <a:lnTo>
                    <a:pt x="2557" y="7005"/>
                  </a:lnTo>
                  <a:lnTo>
                    <a:pt x="2557" y="9555"/>
                  </a:lnTo>
                  <a:lnTo>
                    <a:pt x="4794" y="9555"/>
                  </a:lnTo>
                  <a:lnTo>
                    <a:pt x="4794" y="7005"/>
                  </a:lnTo>
                  <a:lnTo>
                    <a:pt x="7352" y="7005"/>
                  </a:lnTo>
                  <a:lnTo>
                    <a:pt x="7352" y="9555"/>
                  </a:lnTo>
                  <a:lnTo>
                    <a:pt x="9589" y="9555"/>
                  </a:lnTo>
                  <a:lnTo>
                    <a:pt x="9589" y="7005"/>
                  </a:lnTo>
                  <a:lnTo>
                    <a:pt x="10867" y="7005"/>
                  </a:lnTo>
                  <a:lnTo>
                    <a:pt x="10867" y="413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6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36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D7BB63F-E928-49F8-8DFB-3DA0FAA8187F}"/>
                  </a:ext>
                </a:extLst>
              </p:cNvPr>
              <p:cNvSpPr txBox="1"/>
              <p:nvPr/>
            </p:nvSpPr>
            <p:spPr>
              <a:xfrm>
                <a:off x="2526703" y="1563895"/>
                <a:ext cx="5810250" cy="15454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ko-KR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ko-KR" altLang="en-US" sz="16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ko-KR" alt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ko-KR" alt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̃"/>
                                  <m:ctrlPr>
                                    <a:rPr lang="ko-KR" altLang="en-US" sz="16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acc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,                     </m:t>
                              </m:r>
                              <m:r>
                                <a:rPr lang="en-US" altLang="ko-KR" sz="1600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p>
                                <m:sSupPr>
                                  <m:ctrlPr>
                                    <a:rPr lang="ko-KR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ko-KR" alt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ko-KR" altLang="en-US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Sup>
                                <m:sSubSupPr>
                                  <m:ctrlPr>
                                    <a:rPr lang="ko-KR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ko-KR" alt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  <m:sup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ko-KR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ko-KR" alt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ko-KR" altLang="en-US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ko-KR" altLang="en-US" sz="16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ko-KR" alt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ko-KR" altLang="en-US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ko-KR" altLang="en-US" sz="1600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sub>
                                    <m:sup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ko-KR" alt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ko-KR" altLang="en-US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ko-KR" altLang="en-US" sz="1600" i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sub>
                                    <m:sup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ko-KR" altLang="en-US" sz="16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ko-KR" alt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ko-KR" altLang="en-US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ko-KR" altLang="en-US" sz="1600" i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sub>
                                    <m:sup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ko-KR" altLang="en-US" sz="16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ko-KR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160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ko-KR" alt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ko-KR" altLang="en-US" sz="1600" i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sub>
                                <m:sup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Sup>
                                <m:sSubSupPr>
                                  <m:ctrlPr>
                                    <a:rPr lang="ko-KR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ko-KR" alt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&lt; </m:t>
                              </m:r>
                              <m:sSubSup>
                                <m:sSubSupPr>
                                  <m:ctrlPr>
                                    <a:rPr lang="ko-KR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ko-KR" alt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ko-KR" altLang="en-US" sz="1600" i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  <m:sup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̃"/>
                                  <m:ctrlPr>
                                    <a:rPr lang="ko-KR" altLang="en-US" sz="16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,                      </m:t>
                              </m:r>
                              <m:r>
                                <a:rPr lang="en-US" altLang="ko-KR" sz="1600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p>
                                <m:sSupPr>
                                  <m:ctrlPr>
                                    <a:rPr lang="ko-KR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ko-KR" alt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ko-KR" altLang="en-US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Sup>
                                <m:sSubSupPr>
                                  <m:ctrlPr>
                                    <a:rPr lang="ko-KR" alt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ko-KR" alt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ko-KR" altLang="en-US" sz="1600" i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  <m:sup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D7BB63F-E928-49F8-8DFB-3DA0FAA81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703" y="1563895"/>
                <a:ext cx="5810250" cy="15454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슬라이드 10 형태 2 그룹 2">
            <a:extLst>
              <a:ext uri="{FF2B5EF4-FFF2-40B4-BE49-F238E27FC236}">
                <a16:creationId xmlns:a16="http://schemas.microsoft.com/office/drawing/2014/main" id="{B728FDA8-63C4-4C14-A467-D1DCC292D84C}"/>
              </a:ext>
            </a:extLst>
          </p:cNvPr>
          <p:cNvSpPr txBox="1"/>
          <p:nvPr/>
        </p:nvSpPr>
        <p:spPr>
          <a:xfrm>
            <a:off x="391635" y="1000777"/>
            <a:ext cx="11369441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096990" latinLnBrk="0">
              <a:lnSpc>
                <a:spcPct val="120000"/>
              </a:lnSpc>
              <a:defRPr/>
            </a:pPr>
            <a:r>
              <a:rPr lang="en-US" altLang="ko-KR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2.</a:t>
            </a:r>
            <a:r>
              <a:rPr lang="ko-KR" altLang="en-US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highlight>
                  <a:srgbClr val="FFD5D5"/>
                </a:highlight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퍼지 만족도 </a:t>
            </a:r>
            <a:r>
              <a:rPr lang="ko-KR" altLang="en-US" sz="2000" dirty="0" err="1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highlight>
                  <a:srgbClr val="FFD5D5"/>
                </a:highlight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평가함수</a:t>
            </a:r>
            <a:r>
              <a:rPr lang="en-US" altLang="ko-KR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:</a:t>
            </a:r>
            <a:r>
              <a:rPr lang="ko-KR" altLang="en-US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 각 항목의 최솟값과 최댓값을 이용하여 </a:t>
            </a:r>
            <a:r>
              <a:rPr lang="en-US" altLang="ko-KR" sz="2000" dirty="0">
                <a:solidFill>
                  <a:srgbClr val="FF3737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0</a:t>
            </a:r>
            <a:r>
              <a:rPr lang="ko-KR" altLang="en-US" sz="2000" dirty="0">
                <a:solidFill>
                  <a:srgbClr val="FF3737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과 </a:t>
            </a:r>
            <a:r>
              <a:rPr lang="en-US" altLang="ko-KR" sz="2000" dirty="0">
                <a:solidFill>
                  <a:srgbClr val="FF3737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1 </a:t>
            </a:r>
            <a:r>
              <a:rPr lang="ko-KR" altLang="en-US" sz="2000" dirty="0">
                <a:solidFill>
                  <a:srgbClr val="FF3737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사이의 점수로</a:t>
            </a:r>
            <a:r>
              <a:rPr lang="ko-KR" altLang="en-US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 변환</a:t>
            </a:r>
            <a:r>
              <a:rPr lang="en-US" altLang="ko-KR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(</a:t>
            </a:r>
            <a:r>
              <a:rPr lang="ko-KR" altLang="en-US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정규화</a:t>
            </a:r>
            <a:r>
              <a:rPr lang="en-US" altLang="ko-KR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7" name="슬라이드 10 형태 2 그룹 2">
            <a:extLst>
              <a:ext uri="{FF2B5EF4-FFF2-40B4-BE49-F238E27FC236}">
                <a16:creationId xmlns:a16="http://schemas.microsoft.com/office/drawing/2014/main" id="{96DC3B0E-6D6C-4FFB-8BEF-8FFDA7C25DF1}"/>
              </a:ext>
            </a:extLst>
          </p:cNvPr>
          <p:cNvSpPr txBox="1"/>
          <p:nvPr/>
        </p:nvSpPr>
        <p:spPr>
          <a:xfrm>
            <a:off x="391635" y="3859704"/>
            <a:ext cx="11264337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1096990" latinLnBrk="0">
              <a:lnSpc>
                <a:spcPct val="120000"/>
              </a:lnSpc>
              <a:defRPr/>
            </a:pPr>
            <a:r>
              <a:rPr lang="en-US" altLang="ko-KR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3.</a:t>
            </a:r>
            <a:r>
              <a:rPr lang="ko-KR" altLang="en-US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highlight>
                  <a:srgbClr val="FFD5D5"/>
                </a:highlight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퍼지 사후 만족도 평가 모델</a:t>
            </a:r>
            <a:r>
              <a:rPr lang="en-US" altLang="ko-KR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: </a:t>
            </a:r>
            <a:r>
              <a:rPr lang="ko-KR" altLang="en-US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항목별 배점을 고려한 </a:t>
            </a:r>
            <a:r>
              <a:rPr lang="ko-KR" altLang="en-US" sz="2000" dirty="0">
                <a:solidFill>
                  <a:srgbClr val="FF3737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가중평균</a:t>
            </a:r>
            <a:r>
              <a:rPr lang="ko-KR" altLang="en-US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을 계산하여 최종 사후평가 점수를 도출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EC50360-A8C0-4B6F-8820-F4A469C47FD7}"/>
                  </a:ext>
                </a:extLst>
              </p:cNvPr>
              <p:cNvSpPr txBox="1"/>
              <p:nvPr/>
            </p:nvSpPr>
            <p:spPr>
              <a:xfrm>
                <a:off x="4555332" y="4346227"/>
                <a:ext cx="2938462" cy="879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ko-KR" altLang="en-US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  ,  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EC50360-A8C0-4B6F-8820-F4A469C47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332" y="4346227"/>
                <a:ext cx="2938462" cy="879856"/>
              </a:xfrm>
              <a:prstGeom prst="rect">
                <a:avLst/>
              </a:prstGeom>
              <a:blipFill>
                <a:blip r:embed="rId4"/>
                <a:stretch>
                  <a:fillRect t="-98551" b="-14782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5F2BDA-8016-479C-B461-D64BB8660483}"/>
                  </a:ext>
                </a:extLst>
              </p:cNvPr>
              <p:cNvSpPr txBox="1"/>
              <p:nvPr/>
            </p:nvSpPr>
            <p:spPr>
              <a:xfrm>
                <a:off x="4124941" y="3233532"/>
                <a:ext cx="3440290" cy="3052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sz="1600" i="1">
                            <a:gradFill>
                              <a:gsLst>
                                <a:gs pos="0">
                                  <a:srgbClr val="595959"/>
                                </a:gs>
                                <a:gs pos="100000">
                                  <a:srgbClr val="595959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  <a:ea typeface="나눔스퀘어 Bold" panose="020B0600000101010101" pitchFamily="34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ko-KR" altLang="en-US" sz="1600" i="1">
                                <a:gradFill>
                                  <a:gsLst>
                                    <a:gs pos="0">
                                      <a:srgbClr val="595959"/>
                                    </a:gs>
                                    <a:gs pos="100000">
                                      <a:srgbClr val="595959"/>
                                    </a:gs>
                                  </a:gsLst>
                                  <a:lin ang="5400000" scaled="0"/>
                                </a:gradFill>
                                <a:latin typeface="Cambria Math" panose="02040503050406030204" pitchFamily="18" charset="0"/>
                                <a:ea typeface="나눔스퀘어 Bold" panose="020B0600000101010101" pitchFamily="34" charset="-127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i="1">
                                <a:gradFill>
                                  <a:gsLst>
                                    <a:gs pos="0">
                                      <a:srgbClr val="595959"/>
                                    </a:gs>
                                    <a:gs pos="100000">
                                      <a:srgbClr val="595959"/>
                                    </a:gs>
                                  </a:gsLst>
                                  <a:lin ang="5400000" scaled="0"/>
                                </a:gradFill>
                                <a:latin typeface="Cambria Math" panose="02040503050406030204" pitchFamily="18" charset="0"/>
                                <a:ea typeface="나눔스퀘어 Bold" panose="020B0600000101010101" pitchFamily="34" charset="-127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ko-KR" altLang="en-US" sz="1600" i="1">
                            <a:gradFill>
                              <a:gsLst>
                                <a:gs pos="0">
                                  <a:srgbClr val="595959"/>
                                </a:gs>
                                <a:gs pos="100000">
                                  <a:srgbClr val="595959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  <a:ea typeface="나눔스퀘어 Bold" panose="020B0600000101010101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ko-KR" altLang="en-US" sz="1600" i="1">
                            <a:gradFill>
                              <a:gsLst>
                                <a:gs pos="0">
                                  <a:srgbClr val="595959"/>
                                </a:gs>
                                <a:gs pos="100000">
                                  <a:srgbClr val="595959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  <a:ea typeface="나눔스퀘어 Bold" panose="020B0600000101010101" pitchFamily="34" charset="-127"/>
                            <a:cs typeface="Times New Roman" panose="020206030504050203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altLang="ko-KR" sz="1600" dirty="0">
                    <a:gradFill>
                      <a:gsLst>
                        <a:gs pos="0">
                          <a:srgbClr val="595959"/>
                        </a:gs>
                        <a:gs pos="100000">
                          <a:srgbClr val="595959"/>
                        </a:gs>
                      </a:gsLst>
                      <a:lin ang="5400000" scaled="0"/>
                    </a:gradFill>
                    <a:latin typeface="나눔스퀘어 Bold" panose="020B0600000101010101" pitchFamily="34" charset="-127"/>
                    <a:ea typeface="나눔스퀘어 Bold" panose="020B0600000101010101" pitchFamily="34" charset="-127"/>
                    <a:cs typeface="Times New Roman" panose="02020603050405020304" pitchFamily="18" charset="0"/>
                  </a:rPr>
                  <a:t> :</a:t>
                </a:r>
                <a:r>
                  <a:rPr lang="ko-KR" altLang="en-US" sz="1600" dirty="0">
                    <a:gradFill>
                      <a:gsLst>
                        <a:gs pos="0">
                          <a:srgbClr val="595959"/>
                        </a:gs>
                        <a:gs pos="100000">
                          <a:srgbClr val="595959"/>
                        </a:gs>
                      </a:gsLst>
                      <a:lin ang="5400000" scaled="0"/>
                    </a:gradFill>
                    <a:latin typeface="나눔스퀘어 Bold" panose="020B0600000101010101" pitchFamily="34" charset="-127"/>
                    <a:ea typeface="나눔스퀘어 Bold" panose="020B0600000101010101" pitchFamily="34" charset="-127"/>
                    <a:cs typeface="Times New Roman" panose="02020603050405020304" pitchFamily="18" charset="0"/>
                  </a:rPr>
                  <a:t> 구간으로 표현된 각 항목의 측정값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5F2BDA-8016-479C-B461-D64BB8660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941" y="3233532"/>
                <a:ext cx="3440290" cy="305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7370FED-209B-49A9-A0C1-88683201DC56}"/>
                  </a:ext>
                </a:extLst>
              </p:cNvPr>
              <p:cNvSpPr txBox="1"/>
              <p:nvPr/>
            </p:nvSpPr>
            <p:spPr>
              <a:xfrm>
                <a:off x="5248227" y="5275899"/>
                <a:ext cx="1695546" cy="3052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sz="1600" i="1" smtClean="0">
                            <a:gradFill>
                              <a:gsLst>
                                <a:gs pos="0">
                                  <a:srgbClr val="595959"/>
                                </a:gs>
                                <a:gs pos="100000">
                                  <a:srgbClr val="595959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  <a:ea typeface="나눔스퀘어 Bold" panose="020B0600000101010101" pitchFamily="34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ko-KR" altLang="en-US" sz="1600" i="1">
                                <a:gradFill>
                                  <a:gsLst>
                                    <a:gs pos="0">
                                      <a:srgbClr val="595959"/>
                                    </a:gs>
                                    <a:gs pos="100000">
                                      <a:srgbClr val="595959"/>
                                    </a:gs>
                                  </a:gsLst>
                                  <a:lin ang="5400000" scaled="0"/>
                                </a:gradFill>
                                <a:latin typeface="Cambria Math" panose="02040503050406030204" pitchFamily="18" charset="0"/>
                                <a:ea typeface="나눔스퀘어 Bold" panose="020B0600000101010101" pitchFamily="34" charset="-127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gradFill>
                                  <a:gsLst>
                                    <a:gs pos="0">
                                      <a:srgbClr val="595959"/>
                                    </a:gs>
                                    <a:gs pos="100000">
                                      <a:srgbClr val="595959"/>
                                    </a:gs>
                                  </a:gsLst>
                                  <a:lin ang="5400000" scaled="0"/>
                                </a:gradFill>
                                <a:latin typeface="Cambria Math" panose="02040503050406030204" pitchFamily="18" charset="0"/>
                                <a:ea typeface="나눔스퀘어 Bold" panose="020B0600000101010101" pitchFamily="34" charset="-127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ko-KR" altLang="en-US" sz="1600" i="1">
                            <a:gradFill>
                              <a:gsLst>
                                <a:gs pos="0">
                                  <a:srgbClr val="595959"/>
                                </a:gs>
                                <a:gs pos="100000">
                                  <a:srgbClr val="595959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  <a:ea typeface="나눔스퀘어 Bold" panose="020B0600000101010101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ko-KR" altLang="en-US" sz="1600" i="1">
                            <a:gradFill>
                              <a:gsLst>
                                <a:gs pos="0">
                                  <a:srgbClr val="595959"/>
                                </a:gs>
                                <a:gs pos="100000">
                                  <a:srgbClr val="595959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  <a:ea typeface="나눔스퀘어 Bold" panose="020B0600000101010101" pitchFamily="34" charset="-127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ko-KR" sz="1600" b="0" i="1" smtClean="0">
                            <a:gradFill>
                              <a:gsLst>
                                <a:gs pos="0">
                                  <a:srgbClr val="595959"/>
                                </a:gs>
                                <a:gs pos="100000">
                                  <a:srgbClr val="595959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  <a:ea typeface="나눔스퀘어 Bold" panose="020B0600000101010101" pitchFamily="34" charset="-127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altLang="ko-KR" sz="1600" dirty="0">
                    <a:gradFill>
                      <a:gsLst>
                        <a:gs pos="0">
                          <a:srgbClr val="595959"/>
                        </a:gs>
                        <a:gs pos="100000">
                          <a:srgbClr val="595959"/>
                        </a:gs>
                      </a:gsLst>
                      <a:lin ang="5400000" scaled="0"/>
                    </a:gradFill>
                    <a:latin typeface="나눔스퀘어 Bold" panose="020B0600000101010101" pitchFamily="34" charset="-127"/>
                    <a:ea typeface="나눔스퀘어 Bold" panose="020B0600000101010101" pitchFamily="34" charset="-127"/>
                    <a:cs typeface="Times New Roman" panose="02020603050405020304" pitchFamily="18" charset="0"/>
                  </a:rPr>
                  <a:t>: </a:t>
                </a:r>
                <a:r>
                  <a:rPr lang="ko-KR" altLang="en-US" sz="1600" dirty="0">
                    <a:gradFill>
                      <a:gsLst>
                        <a:gs pos="0">
                          <a:srgbClr val="595959"/>
                        </a:gs>
                        <a:gs pos="100000">
                          <a:srgbClr val="595959"/>
                        </a:gs>
                      </a:gsLst>
                      <a:lin ang="5400000" scaled="0"/>
                    </a:gradFill>
                    <a:latin typeface="나눔스퀘어 Bold" panose="020B0600000101010101" pitchFamily="34" charset="-127"/>
                    <a:ea typeface="나눔스퀘어 Bold" panose="020B0600000101010101" pitchFamily="34" charset="-127"/>
                    <a:cs typeface="Times New Roman" panose="02020603050405020304" pitchFamily="18" charset="0"/>
                  </a:rPr>
                  <a:t>각 항목의 점수</a:t>
                </a:r>
                <a:endParaRPr lang="en-US" altLang="ko-KR" sz="1600" dirty="0">
                  <a:gradFill>
                    <a:gsLst>
                      <a:gs pos="0">
                        <a:srgbClr val="595959"/>
                      </a:gs>
                      <a:gs pos="100000">
                        <a:srgbClr val="595959"/>
                      </a:gs>
                    </a:gsLst>
                    <a:lin ang="5400000" scaled="0"/>
                  </a:gradFill>
                  <a:latin typeface="나눔스퀘어 Bold" panose="020B0600000101010101" pitchFamily="34" charset="-127"/>
                  <a:ea typeface="나눔스퀘어 Bold" panose="020B0600000101010101" pitchFamily="34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7370FED-209B-49A9-A0C1-88683201D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227" y="5275899"/>
                <a:ext cx="1695546" cy="3052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0032F1CF-7319-4906-8A65-A359EED2F1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83" b="87069" l="2654" r="96921">
                        <a14:foregroundMark x1="7006" y1="61207" x2="3397" y2="76724"/>
                        <a14:foregroundMark x1="2866" y1="25862" x2="4671" y2="22414"/>
                        <a14:foregroundMark x1="12527" y1="35345" x2="15817" y2="35345"/>
                        <a14:foregroundMark x1="14331" y1="40517" x2="15499" y2="52586"/>
                        <a14:foregroundMark x1="14119" y1="54310" x2="14119" y2="63793"/>
                        <a14:foregroundMark x1="19427" y1="34483" x2="17410" y2="34483"/>
                        <a14:foregroundMark x1="20594" y1="33621" x2="20632" y2="37632"/>
                        <a14:foregroundMark x1="23567" y1="32759" x2="23567" y2="37931"/>
                        <a14:foregroundMark x1="24947" y1="54310" x2="25265" y2="56034"/>
                        <a14:foregroundMark x1="21292" y1="67241" x2="21338" y2="68103"/>
                        <a14:foregroundMark x1="21199" y1="65517" x2="21292" y2="67241"/>
                        <a14:foregroundMark x1="21059" y1="62931" x2="21199" y2="65517"/>
                        <a14:foregroundMark x1="21013" y1="62069" x2="21059" y2="62931"/>
                        <a14:foregroundMark x1="20920" y1="60345" x2="21013" y2="62069"/>
                        <a14:foregroundMark x1="20594" y1="54310" x2="20920" y2="60345"/>
                        <a14:foregroundMark x1="20382" y1="53448" x2="17834" y2="52586"/>
                        <a14:foregroundMark x1="25739" y1="40517" x2="25796" y2="46552"/>
                        <a14:foregroundMark x1="25698" y1="36207" x2="25739" y2="40517"/>
                        <a14:foregroundMark x1="25690" y1="35345" x2="25698" y2="36207"/>
                        <a14:foregroundMark x1="39597" y1="46552" x2="39597" y2="46552"/>
                        <a14:foregroundMark x1="39915" y1="38793" x2="39278" y2="49138"/>
                        <a14:foregroundMark x1="42357" y1="32759" x2="44798" y2="31897"/>
                        <a14:foregroundMark x1="48620" y1="42241" x2="49363" y2="51724"/>
                        <a14:foregroundMark x1="41189" y1="45690" x2="41720" y2="54310"/>
                        <a14:foregroundMark x1="48301" y1="31897" x2="48938" y2="33621"/>
                        <a14:foregroundMark x1="50106" y1="35345" x2="50743" y2="40517"/>
                        <a14:foregroundMark x1="40446" y1="31897" x2="37580" y2="38793"/>
                        <a14:foregroundMark x1="48514" y1="31897" x2="51274" y2="41379"/>
                        <a14:foregroundMark x1="50849" y1="37931" x2="51168" y2="44828"/>
                        <a14:foregroundMark x1="51699" y1="49138" x2="51699" y2="51724"/>
                        <a14:foregroundMark x1="39490" y1="31034" x2="38854" y2="34483"/>
                        <a14:foregroundMark x1="36943" y1="49138" x2="37367" y2="53448"/>
                        <a14:foregroundMark x1="56157" y1="34483" x2="58599" y2="34483"/>
                        <a14:foregroundMark x1="56263" y1="58621" x2="58493" y2="62931"/>
                        <a14:foregroundMark x1="56980" y1="45196" x2="57188" y2="47414"/>
                        <a14:foregroundMark x1="55732" y1="31897" x2="56363" y2="38623"/>
                        <a14:foregroundMark x1="56502" y1="52586" x2="56369" y2="59483"/>
                        <a14:foregroundMark x1="56900" y1="31897" x2="56798" y2="37182"/>
                        <a14:foregroundMark x1="56582" y1="32759" x2="56051" y2="37069"/>
                        <a14:foregroundMark x1="59023" y1="55172" x2="59130" y2="63793"/>
                        <a14:foregroundMark x1="56051" y1="31034" x2="56476" y2="32759"/>
                        <a14:foregroundMark x1="62527" y1="31034" x2="63057" y2="37069"/>
                        <a14:foregroundMark x1="64862" y1="38793" x2="64862" y2="49697"/>
                        <a14:foregroundMark x1="64862" y1="33621" x2="64862" y2="38793"/>
                        <a14:foregroundMark x1="64015" y1="63226" x2="64650" y2="65517"/>
                        <a14:foregroundMark x1="62739" y1="58621" x2="63556" y2="61568"/>
                        <a14:foregroundMark x1="68025" y1="41609" x2="68896" y2="45690"/>
                        <a14:foregroundMark x1="66136" y1="32759" x2="67046" y2="37023"/>
                        <a14:foregroundMark x1="70382" y1="33621" x2="71975" y2="33621"/>
                        <a14:foregroundMark x1="73169" y1="40507" x2="73248" y2="65517"/>
                        <a14:foregroundMark x1="73142" y1="31897" x2="73160" y2="37666"/>
                        <a14:foregroundMark x1="75987" y1="36105" x2="77813" y2="42241"/>
                        <a14:foregroundMark x1="74735" y1="31897" x2="75736" y2="35260"/>
                        <a14:foregroundMark x1="79936" y1="34483" x2="78769" y2="52586"/>
                        <a14:foregroundMark x1="84501" y1="33621" x2="83439" y2="47414"/>
                        <a14:foregroundMark x1="83227" y1="62931" x2="86412" y2="63793"/>
                        <a14:foregroundMark x1="88641" y1="31897" x2="88960" y2="48276"/>
                        <a14:foregroundMark x1="88110" y1="56034" x2="88429" y2="55172"/>
                        <a14:foregroundMark x1="92251" y1="29310" x2="92357" y2="38793"/>
                        <a14:foregroundMark x1="96709" y1="31034" x2="96921" y2="34483"/>
                        <a14:foregroundMark x1="94374" y1="34483" x2="94374" y2="44828"/>
                        <a14:foregroundMark x1="92357" y1="56897" x2="94268" y2="66379"/>
                        <a14:foregroundMark x1="81635" y1="32759" x2="81635" y2="64655"/>
                        <a14:foregroundMark x1="75584" y1="57759" x2="75584" y2="65517"/>
                        <a14:backgroundMark x1="24841" y1="60345" x2="24841" y2="60345"/>
                        <a14:backgroundMark x1="20119" y1="50000" x2="20594" y2="50000"/>
                        <a14:backgroundMark x1="25478" y1="48276" x2="25478" y2="48276"/>
                        <a14:backgroundMark x1="24947" y1="40517" x2="24947" y2="40517"/>
                        <a14:backgroundMark x1="25478" y1="36207" x2="25478" y2="36207"/>
                        <a14:backgroundMark x1="21125" y1="62069" x2="21125" y2="62069"/>
                        <a14:backgroundMark x1="20701" y1="62931" x2="20701" y2="62931"/>
                        <a14:backgroundMark x1="21338" y1="65517" x2="21338" y2="65517"/>
                        <a14:backgroundMark x1="21231" y1="67241" x2="21231" y2="67241"/>
                        <a14:backgroundMark x1="21444" y1="68103" x2="21444" y2="68103"/>
                        <a14:backgroundMark x1="21019" y1="62931" x2="21019" y2="62931"/>
                        <a14:backgroundMark x1="20913" y1="60345" x2="20913" y2="60345"/>
                        <a14:backgroundMark x1="63907" y1="55172" x2="63907" y2="55172"/>
                        <a14:backgroundMark x1="66348" y1="38793" x2="66348" y2="38793"/>
                        <a14:backgroundMark x1="67304" y1="39655" x2="67304" y2="39655"/>
                        <a14:backgroundMark x1="67941" y1="40517" x2="67941" y2="40517"/>
                        <a14:backgroundMark x1="67410" y1="40517" x2="68047" y2="40517"/>
                        <a14:backgroundMark x1="66879" y1="38793" x2="68047" y2="41379"/>
                        <a14:backgroundMark x1="63588" y1="61207" x2="64119" y2="62069"/>
                        <a14:backgroundMark x1="57431" y1="50862" x2="57431" y2="50862"/>
                        <a14:backgroundMark x1="55520" y1="50000" x2="56688" y2="49138"/>
                        <a14:backgroundMark x1="57643" y1="47414" x2="57643" y2="52586"/>
                        <a14:backgroundMark x1="75796" y1="34483" x2="76115" y2="34483"/>
                        <a14:backgroundMark x1="72399" y1="39655" x2="72505" y2="42241"/>
                      </a14:backgroundRemoval>
                    </a14:imgEffect>
                  </a14:imgLayer>
                </a14:imgProps>
              </a:ext>
            </a:extLst>
          </a:blip>
          <a:srcRect r="71172" b="7774"/>
          <a:stretch/>
        </p:blipFill>
        <p:spPr>
          <a:xfrm>
            <a:off x="82845" y="6435731"/>
            <a:ext cx="968715" cy="381629"/>
          </a:xfrm>
          <a:prstGeom prst="rect">
            <a:avLst/>
          </a:prstGeom>
        </p:spPr>
      </p:pic>
      <p:sp>
        <p:nvSpPr>
          <p:cNvPr id="18" name="슬라이드 10 형태 2 그룹 2">
            <a:extLst>
              <a:ext uri="{FF2B5EF4-FFF2-40B4-BE49-F238E27FC236}">
                <a16:creationId xmlns:a16="http://schemas.microsoft.com/office/drawing/2014/main" id="{B7602CD0-CC84-43DB-8968-6C98DF92225F}"/>
              </a:ext>
            </a:extLst>
          </p:cNvPr>
          <p:cNvSpPr txBox="1"/>
          <p:nvPr/>
        </p:nvSpPr>
        <p:spPr>
          <a:xfrm>
            <a:off x="7824446" y="2151267"/>
            <a:ext cx="1840851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1096990" latinLnBrk="0">
              <a:lnSpc>
                <a:spcPct val="120000"/>
              </a:lnSpc>
              <a:defRPr/>
            </a:pPr>
            <a:r>
              <a:rPr lang="ko-KR" altLang="en-US" sz="16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→  단위에 영향 </a:t>
            </a:r>
            <a:r>
              <a:rPr lang="en-US" altLang="ko-KR" sz="16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X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9" name="슬라이드 10 형태 6 그룹 3">
            <a:extLst>
              <a:ext uri="{FF2B5EF4-FFF2-40B4-BE49-F238E27FC236}">
                <a16:creationId xmlns:a16="http://schemas.microsoft.com/office/drawing/2014/main" id="{7E26C050-C298-400B-98BA-773B10834AFF}"/>
              </a:ext>
            </a:extLst>
          </p:cNvPr>
          <p:cNvSpPr txBox="1"/>
          <p:nvPr/>
        </p:nvSpPr>
        <p:spPr>
          <a:xfrm>
            <a:off x="937069" y="282863"/>
            <a:ext cx="5158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096990" latinLnBrk="0">
              <a:defRPr/>
            </a:pPr>
            <a:r>
              <a:rPr lang="ko-KR" altLang="en-US" sz="2400" b="1" dirty="0">
                <a:solidFill>
                  <a:prstClr val="black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퍼지이론을 이용한 사후평가 모델 </a:t>
            </a:r>
            <a:r>
              <a:rPr lang="en-US" altLang="ko-KR" sz="2000" b="1" dirty="0">
                <a:solidFill>
                  <a:prstClr val="black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- </a:t>
            </a:r>
            <a:r>
              <a:rPr lang="ko-KR" altLang="en-US" sz="2000" b="1" dirty="0">
                <a:solidFill>
                  <a:prstClr val="black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절차</a:t>
            </a:r>
            <a:endParaRPr lang="zh-CN" altLang="en-US" sz="2400" b="1" dirty="0">
              <a:solidFill>
                <a:prstClr val="black"/>
              </a:solidFill>
              <a:latin typeface="나눔스퀘어 ExtraBold" panose="020B0600000101010101" pitchFamily="34" charset="-127"/>
              <a:ea typeface="나눔스퀘어 Extra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1EF8F5-447C-2E4F-B6D5-20F628B4E0C3}"/>
              </a:ext>
            </a:extLst>
          </p:cNvPr>
          <p:cNvSpPr txBox="1"/>
          <p:nvPr/>
        </p:nvSpPr>
        <p:spPr>
          <a:xfrm>
            <a:off x="11561379" y="6576550"/>
            <a:ext cx="711901" cy="281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8103535-315D-4003-94C7-F7FFB7B228C0}" type="slidenum">
              <a:rPr lang="en-US" altLang="ko-KR" sz="1200" smtClean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</a:t>
            </a:fld>
            <a:r>
              <a:rPr lang="en-US" altLang="ko-KR" sz="12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/19</a:t>
            </a:r>
            <a:endParaRPr lang="ko-KR" altLang="en-US" sz="1200" dirty="0">
              <a:solidFill>
                <a:srgbClr val="59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A2C90F-006F-463E-BA20-CB5738F9A339}"/>
              </a:ext>
            </a:extLst>
          </p:cNvPr>
          <p:cNvSpPr txBox="1"/>
          <p:nvPr/>
        </p:nvSpPr>
        <p:spPr>
          <a:xfrm>
            <a:off x="957387" y="6522161"/>
            <a:ext cx="9696609" cy="283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lvl="0">
              <a:defRPr lang="ko-KR"/>
            </a:defPPr>
            <a:lvl1pPr lvl="0" algn="just" defTabSz="1096990" latinLnBrk="0">
              <a:lnSpc>
                <a:spcPct val="120000"/>
              </a:lnSpc>
              <a:defRPr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1050" dirty="0"/>
              <a:t>[1] </a:t>
            </a:r>
            <a:r>
              <a:rPr lang="en-US" altLang="ko-KR" sz="1050" dirty="0" err="1"/>
              <a:t>Derringer,G</a:t>
            </a:r>
            <a:r>
              <a:rPr lang="en-US" altLang="ko-KR" sz="1050" dirty="0"/>
              <a:t>., </a:t>
            </a:r>
            <a:r>
              <a:rPr lang="en-US" altLang="ko-KR" sz="1050" dirty="0" err="1"/>
              <a:t>Suich,R</a:t>
            </a:r>
            <a:r>
              <a:rPr lang="en-US" altLang="ko-KR" sz="1050" dirty="0"/>
              <a:t>.(1980),"Simultaneous surface optimization of Several Response Variables", Journal of Quality, Vol.27, No.1, pp.34-39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2F79F7-93D5-46BD-9948-07B1FA5CD8E5}"/>
                  </a:ext>
                </a:extLst>
              </p:cNvPr>
              <p:cNvSpPr txBox="1"/>
              <p:nvPr/>
            </p:nvSpPr>
            <p:spPr>
              <a:xfrm>
                <a:off x="3210560" y="6028434"/>
                <a:ext cx="613664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gradFill>
                      <a:gsLst>
                        <a:gs pos="0">
                          <a:srgbClr val="595959"/>
                        </a:gs>
                        <a:gs pos="100000">
                          <a:srgbClr val="595959"/>
                        </a:gs>
                      </a:gsLst>
                      <a:lin ang="5400000" scaled="0"/>
                    </a:gradFill>
                    <a:latin typeface="나눔스퀘어 Bold" panose="020B0600000101010101" pitchFamily="34" charset="-127"/>
                    <a:ea typeface="나눔스퀘어 Bold" panose="020B0600000101010101" pitchFamily="34" charset="-127"/>
                    <a:cs typeface="Times New Roman" panose="02020603050405020304" pitchFamily="18" charset="0"/>
                  </a:rPr>
                  <a:t>여기서</a:t>
                </a:r>
                <a:r>
                  <a:rPr lang="en-US" altLang="ko-KR" sz="1600" dirty="0">
                    <a:gradFill>
                      <a:gsLst>
                        <a:gs pos="0">
                          <a:srgbClr val="595959"/>
                        </a:gs>
                        <a:gs pos="100000">
                          <a:srgbClr val="595959"/>
                        </a:gs>
                      </a:gsLst>
                      <a:lin ang="5400000" scaled="0"/>
                    </a:gradFill>
                    <a:latin typeface="나눔스퀘어 Bold" panose="020B0600000101010101" pitchFamily="34" charset="-127"/>
                    <a:ea typeface="나눔스퀘어 Bold" panose="020B0600000101010101" pitchFamily="34" charset="-127"/>
                    <a:cs typeface="Times New Roman" panose="02020603050405020304" pitchFamily="18" charset="0"/>
                  </a:rPr>
                  <a:t>,</a:t>
                </a:r>
                <a:r>
                  <a:rPr lang="ko-KR" altLang="en-US" sz="1600" dirty="0">
                    <a:gradFill>
                      <a:gsLst>
                        <a:gs pos="0">
                          <a:srgbClr val="595959"/>
                        </a:gs>
                        <a:gs pos="100000">
                          <a:srgbClr val="595959"/>
                        </a:gs>
                      </a:gsLst>
                      <a:lin ang="5400000" scaled="0"/>
                    </a:gradFill>
                    <a:latin typeface="나눔스퀘어 Bold" panose="020B0600000101010101" pitchFamily="34" charset="-127"/>
                    <a:ea typeface="나눔스퀘어 Bold" panose="020B0600000101010101" pitchFamily="34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gradFill>
                          <a:gsLst>
                            <a:gs pos="0">
                              <a:srgbClr val="595959"/>
                            </a:gs>
                            <a:gs pos="100000">
                              <a:srgbClr val="595959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나눔스퀘어 Bold" panose="020B0600000101010101" pitchFamily="34" charset="-127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ko-KR" sz="1600" dirty="0">
                    <a:gradFill>
                      <a:gsLst>
                        <a:gs pos="0">
                          <a:srgbClr val="595959"/>
                        </a:gs>
                        <a:gs pos="100000">
                          <a:srgbClr val="595959"/>
                        </a:gs>
                      </a:gsLst>
                      <a:lin ang="5400000" scaled="0"/>
                    </a:gradFill>
                    <a:latin typeface="나눔스퀘어 Bold" panose="020B0600000101010101" pitchFamily="34" charset="-127"/>
                    <a:ea typeface="나눔스퀘어 Bold" panose="020B0600000101010101" pitchFamily="34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600" dirty="0">
                    <a:gradFill>
                      <a:gsLst>
                        <a:gs pos="0">
                          <a:srgbClr val="595959"/>
                        </a:gs>
                        <a:gs pos="100000">
                          <a:srgbClr val="595959"/>
                        </a:gs>
                      </a:gsLst>
                      <a:lin ang="5400000" scaled="0"/>
                    </a:gradFill>
                    <a:latin typeface="나눔스퀘어 Bold" panose="020B0600000101010101" pitchFamily="34" charset="-127"/>
                    <a:ea typeface="나눔스퀘어 Bold" panose="020B0600000101010101" pitchFamily="34" charset="-127"/>
                    <a:cs typeface="Times New Roman" panose="02020603050405020304" pitchFamily="18" charset="0"/>
                  </a:rPr>
                  <a:t>는 각 배점의 합으로 보통 </a:t>
                </a:r>
                <a:r>
                  <a:rPr lang="en-US" altLang="ko-KR" sz="1600" dirty="0">
                    <a:gradFill>
                      <a:gsLst>
                        <a:gs pos="0">
                          <a:srgbClr val="595959"/>
                        </a:gs>
                        <a:gs pos="100000">
                          <a:srgbClr val="595959"/>
                        </a:gs>
                      </a:gsLst>
                      <a:lin ang="5400000" scaled="0"/>
                    </a:gradFill>
                    <a:latin typeface="나눔스퀘어 Bold" panose="020B0600000101010101" pitchFamily="34" charset="-127"/>
                    <a:ea typeface="나눔스퀘어 Bold" panose="020B0600000101010101" pitchFamily="34" charset="-127"/>
                    <a:cs typeface="Times New Roman" panose="02020603050405020304" pitchFamily="18" charset="0"/>
                  </a:rPr>
                  <a:t>100</a:t>
                </a:r>
                <a:r>
                  <a:rPr lang="ko-KR" altLang="en-US" sz="1600" dirty="0">
                    <a:gradFill>
                      <a:gsLst>
                        <a:gs pos="0">
                          <a:srgbClr val="595959"/>
                        </a:gs>
                        <a:gs pos="100000">
                          <a:srgbClr val="595959"/>
                        </a:gs>
                      </a:gsLst>
                      <a:lin ang="5400000" scaled="0"/>
                    </a:gradFill>
                    <a:latin typeface="나눔스퀘어 Bold" panose="020B0600000101010101" pitchFamily="34" charset="-127"/>
                    <a:ea typeface="나눔스퀘어 Bold" panose="020B0600000101010101" pitchFamily="34" charset="-127"/>
                    <a:cs typeface="Times New Roman" panose="02020603050405020304" pitchFamily="18" charset="0"/>
                  </a:rPr>
                  <a:t>점으로 주어짐</a:t>
                </a:r>
                <a:endParaRPr lang="en-US" altLang="ko-KR" sz="1600" dirty="0">
                  <a:gradFill>
                    <a:gsLst>
                      <a:gs pos="0">
                        <a:srgbClr val="595959"/>
                      </a:gs>
                      <a:gs pos="100000">
                        <a:srgbClr val="595959"/>
                      </a:gs>
                    </a:gsLst>
                    <a:lin ang="5400000" scaled="0"/>
                  </a:gradFill>
                  <a:latin typeface="나눔스퀘어 Bold" panose="020B0600000101010101" pitchFamily="34" charset="-127"/>
                  <a:ea typeface="나눔스퀘어 Bold" panose="020B0600000101010101" pitchFamily="34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2F79F7-93D5-46BD-9948-07B1FA5CD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560" y="6028434"/>
                <a:ext cx="6136640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EAB3BA-09C9-4F15-9F12-6F2441E99599}"/>
                  </a:ext>
                </a:extLst>
              </p:cNvPr>
              <p:cNvSpPr txBox="1"/>
              <p:nvPr/>
            </p:nvSpPr>
            <p:spPr>
              <a:xfrm>
                <a:off x="5158343" y="5606057"/>
                <a:ext cx="2058194" cy="397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sz="1600" i="1" smtClean="0">
                            <a:gradFill>
                              <a:gsLst>
                                <a:gs pos="0">
                                  <a:srgbClr val="595959"/>
                                </a:gs>
                                <a:gs pos="100000">
                                  <a:srgbClr val="595959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  <a:ea typeface="나눔스퀘어 Bold" panose="020B0600000101010101" pitchFamily="34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ko-KR" altLang="en-US" sz="1600" i="1">
                                <a:gradFill>
                                  <a:gsLst>
                                    <a:gs pos="0">
                                      <a:srgbClr val="595959"/>
                                    </a:gs>
                                    <a:gs pos="100000">
                                      <a:srgbClr val="595959"/>
                                    </a:gs>
                                  </a:gsLst>
                                  <a:lin ang="5400000" scaled="0"/>
                                </a:gradFill>
                                <a:latin typeface="Cambria Math" panose="02040503050406030204" pitchFamily="18" charset="0"/>
                                <a:ea typeface="나눔스퀘어 Bold" panose="020B0600000101010101" pitchFamily="34" charset="-127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gradFill>
                                  <a:gsLst>
                                    <a:gs pos="0">
                                      <a:srgbClr val="595959"/>
                                    </a:gs>
                                    <a:gs pos="100000">
                                      <a:srgbClr val="595959"/>
                                    </a:gs>
                                  </a:gsLst>
                                  <a:lin ang="5400000" scaled="0"/>
                                </a:gradFill>
                                <a:latin typeface="Cambria Math" panose="02040503050406030204" pitchFamily="18" charset="0"/>
                                <a:ea typeface="나눔스퀘어 Bold" panose="020B0600000101010101" pitchFamily="34" charset="-127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ko-KR" altLang="en-US" sz="1600" i="1">
                            <a:gradFill>
                              <a:gsLst>
                                <a:gs pos="0">
                                  <a:srgbClr val="595959"/>
                                </a:gs>
                                <a:gs pos="100000">
                                  <a:srgbClr val="595959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  <a:ea typeface="나눔스퀘어 Bold" panose="020B0600000101010101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ko-KR" altLang="en-US" sz="1600" i="1">
                            <a:gradFill>
                              <a:gsLst>
                                <a:gs pos="0">
                                  <a:srgbClr val="595959"/>
                                </a:gs>
                                <a:gs pos="100000">
                                  <a:srgbClr val="595959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  <a:ea typeface="나눔스퀘어 Bold" panose="020B0600000101010101" pitchFamily="34" charset="-127"/>
                            <a:cs typeface="Times New Roman" panose="020206030504050203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altLang="ko-KR" sz="1600" dirty="0">
                    <a:gradFill>
                      <a:gsLst>
                        <a:gs pos="0">
                          <a:srgbClr val="595959"/>
                        </a:gs>
                        <a:gs pos="100000">
                          <a:srgbClr val="595959"/>
                        </a:gs>
                      </a:gsLst>
                      <a:lin ang="5400000" scaled="0"/>
                    </a:gradFill>
                    <a:latin typeface="나눔스퀘어 Bold" panose="020B0600000101010101" pitchFamily="34" charset="-127"/>
                    <a:ea typeface="나눔스퀘어 Bold" panose="020B0600000101010101" pitchFamily="34" charset="-127"/>
                    <a:cs typeface="Times New Roman" panose="02020603050405020304" pitchFamily="18" charset="0"/>
                  </a:rPr>
                  <a:t>: </a:t>
                </a:r>
                <a:r>
                  <a:rPr lang="ko-KR" altLang="en-US" sz="1600" dirty="0">
                    <a:gradFill>
                      <a:gsLst>
                        <a:gs pos="0">
                          <a:srgbClr val="595959"/>
                        </a:gs>
                        <a:gs pos="100000">
                          <a:srgbClr val="595959"/>
                        </a:gs>
                      </a:gsLst>
                      <a:lin ang="5400000" scaled="0"/>
                    </a:gradFill>
                    <a:latin typeface="나눔스퀘어 Bold" panose="020B0600000101010101" pitchFamily="34" charset="-127"/>
                    <a:ea typeface="나눔스퀘어 Bold" panose="020B0600000101010101" pitchFamily="34" charset="-127"/>
                    <a:cs typeface="Times New Roman" panose="02020603050405020304" pitchFamily="18" charset="0"/>
                  </a:rPr>
                  <a:t>각 항목의 배점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EAB3BA-09C9-4F15-9F12-6F2441E99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343" y="5606057"/>
                <a:ext cx="2058194" cy="3976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18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10 형태 6 그룹 3">
            <a:extLst>
              <a:ext uri="{FF2B5EF4-FFF2-40B4-BE49-F238E27FC236}">
                <a16:creationId xmlns:a16="http://schemas.microsoft.com/office/drawing/2014/main" id="{2DE543B2-74E0-4C08-936F-DE19FCA8463D}"/>
              </a:ext>
            </a:extLst>
          </p:cNvPr>
          <p:cNvSpPr txBox="1"/>
          <p:nvPr/>
        </p:nvSpPr>
        <p:spPr>
          <a:xfrm>
            <a:off x="937069" y="282863"/>
            <a:ext cx="5158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096990" latinLnBrk="0">
              <a:defRPr/>
            </a:pPr>
            <a:r>
              <a:rPr lang="ko-KR" altLang="en-US" sz="2400" b="1" dirty="0">
                <a:solidFill>
                  <a:prstClr val="black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퍼지이론을 이용한 사후평가 모델</a:t>
            </a:r>
            <a:r>
              <a:rPr lang="ko-KR" altLang="en-US" sz="2000" b="1" dirty="0">
                <a:solidFill>
                  <a:prstClr val="black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prstClr val="black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- </a:t>
            </a:r>
            <a:r>
              <a:rPr lang="ko-KR" altLang="en-US" sz="2000" b="1" dirty="0">
                <a:solidFill>
                  <a:prstClr val="black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결과</a:t>
            </a:r>
            <a:endParaRPr lang="zh-CN" altLang="en-US" sz="2400" b="1" dirty="0">
              <a:solidFill>
                <a:prstClr val="black"/>
              </a:solidFill>
              <a:latin typeface="나눔스퀘어 ExtraBold" panose="020B0600000101010101" pitchFamily="34" charset="-127"/>
              <a:ea typeface="나눔스퀘어 Extra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5" name="슬라이드 10 형태 2 그룹 2">
            <a:extLst>
              <a:ext uri="{FF2B5EF4-FFF2-40B4-BE49-F238E27FC236}">
                <a16:creationId xmlns:a16="http://schemas.microsoft.com/office/drawing/2014/main" id="{9A87BE22-415D-4CA6-BD3C-C6E730D0D533}"/>
              </a:ext>
            </a:extLst>
          </p:cNvPr>
          <p:cNvSpPr txBox="1"/>
          <p:nvPr/>
        </p:nvSpPr>
        <p:spPr>
          <a:xfrm>
            <a:off x="6754133" y="2298773"/>
            <a:ext cx="358830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1096990" latinLnBrk="0">
              <a:lnSpc>
                <a:spcPct val="120000"/>
              </a:lnSpc>
              <a:defRPr/>
            </a:pPr>
            <a:r>
              <a:rPr lang="en-US" altLang="ko-KR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[C] </a:t>
            </a:r>
            <a:r>
              <a:rPr lang="ko-KR" altLang="en-US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퍼지 사용 </a:t>
            </a:r>
            <a:r>
              <a:rPr lang="en-US" altLang="ko-KR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X : 0.316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aphicFrame>
        <p:nvGraphicFramePr>
          <p:cNvPr id="16" name="표 3">
            <a:extLst>
              <a:ext uri="{FF2B5EF4-FFF2-40B4-BE49-F238E27FC236}">
                <a16:creationId xmlns:a16="http://schemas.microsoft.com/office/drawing/2014/main" id="{2C7FB785-CB75-B04F-A0AF-1D0B3F306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52740"/>
              </p:ext>
            </p:extLst>
          </p:nvPr>
        </p:nvGraphicFramePr>
        <p:xfrm>
          <a:off x="937067" y="1293903"/>
          <a:ext cx="4500802" cy="212635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112663">
                  <a:extLst>
                    <a:ext uri="{9D8B030D-6E8A-4147-A177-3AD203B41FA5}">
                      <a16:colId xmlns:a16="http://schemas.microsoft.com/office/drawing/2014/main" val="1569233241"/>
                    </a:ext>
                  </a:extLst>
                </a:gridCol>
                <a:gridCol w="3388139">
                  <a:extLst>
                    <a:ext uri="{9D8B030D-6E8A-4147-A177-3AD203B41FA5}">
                      <a16:colId xmlns:a16="http://schemas.microsoft.com/office/drawing/2014/main" val="4190919560"/>
                    </a:ext>
                  </a:extLst>
                </a:gridCol>
              </a:tblGrid>
              <a:tr h="323805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기업명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퍼지</a:t>
                      </a:r>
                      <a:r>
                        <a:rPr lang="en-US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사후평가 점수</a:t>
                      </a:r>
                      <a:endParaRPr lang="ko-Kore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204054"/>
                  </a:ext>
                </a:extLst>
              </a:tr>
              <a:tr h="323805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기업</a:t>
                      </a:r>
                      <a:r>
                        <a:rPr lang="en-US" altLang="ko-Kore-KR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A</a:t>
                      </a:r>
                      <a:endParaRPr lang="ko-Kore-KR" altLang="en-US" sz="168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0.596,</a:t>
                      </a:r>
                      <a:r>
                        <a:rPr lang="ko-KR" altLang="en-US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0.659,</a:t>
                      </a:r>
                      <a:r>
                        <a:rPr lang="ko-KR" altLang="en-US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0.696,</a:t>
                      </a:r>
                      <a:r>
                        <a:rPr lang="ko-KR" altLang="en-US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0.759)</a:t>
                      </a:r>
                      <a:endParaRPr lang="ko-Kore-KR" altLang="en-US" sz="168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591137"/>
                  </a:ext>
                </a:extLst>
              </a:tr>
              <a:tr h="360804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기업</a:t>
                      </a:r>
                      <a:r>
                        <a:rPr lang="en-US" altLang="ko-Kore-KR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B</a:t>
                      </a:r>
                      <a:endParaRPr lang="ko-Kore-KR" altLang="en-US" sz="168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58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8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68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0.831,</a:t>
                      </a:r>
                      <a:r>
                        <a:rPr lang="ko-KR" altLang="en-US" sz="168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8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0.893,</a:t>
                      </a:r>
                      <a:r>
                        <a:rPr lang="ko-KR" altLang="en-US" sz="168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8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0.931,</a:t>
                      </a:r>
                      <a:r>
                        <a:rPr lang="ko-KR" altLang="en-US" sz="168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8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0.993)</a:t>
                      </a:r>
                      <a:endParaRPr lang="ko-Kore-KR" altLang="en-US" sz="168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F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956124"/>
                  </a:ext>
                </a:extLst>
              </a:tr>
              <a:tr h="37566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기업</a:t>
                      </a:r>
                      <a:r>
                        <a:rPr lang="en-US" altLang="ko-Kore-KR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C</a:t>
                      </a:r>
                      <a:endParaRPr lang="ko-Kore-KR" altLang="en-US" sz="168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58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0.234,</a:t>
                      </a:r>
                      <a:r>
                        <a:rPr lang="ko-KR" altLang="en-US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0.297,</a:t>
                      </a:r>
                      <a:r>
                        <a:rPr lang="ko-KR" altLang="en-US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0.334,</a:t>
                      </a:r>
                      <a:r>
                        <a:rPr lang="ko-KR" altLang="en-US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0.397)</a:t>
                      </a:r>
                      <a:endParaRPr lang="ko-Kore-KR" altLang="en-US" sz="168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FF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448831"/>
                  </a:ext>
                </a:extLst>
              </a:tr>
              <a:tr h="32985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기업</a:t>
                      </a:r>
                      <a:r>
                        <a:rPr lang="en-US" altLang="ko-Kore-KR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D</a:t>
                      </a:r>
                      <a:endParaRPr lang="ko-Kore-KR" altLang="en-US" sz="168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58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0.726,</a:t>
                      </a:r>
                      <a:r>
                        <a:rPr lang="ko-KR" altLang="en-US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0.789,</a:t>
                      </a:r>
                      <a:r>
                        <a:rPr lang="ko-KR" altLang="en-US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0.826,</a:t>
                      </a:r>
                      <a:r>
                        <a:rPr lang="ko-KR" altLang="en-US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0.889)</a:t>
                      </a:r>
                      <a:endParaRPr lang="ko-Kore-KR" altLang="en-US" sz="168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9475697"/>
                  </a:ext>
                </a:extLst>
              </a:tr>
              <a:tr h="323805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기업</a:t>
                      </a:r>
                      <a:r>
                        <a:rPr lang="en-US" altLang="ko-Kore-KR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</a:t>
                      </a:r>
                      <a:endParaRPr lang="ko-Kore-KR" altLang="en-US" sz="168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58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0.378,</a:t>
                      </a:r>
                      <a:r>
                        <a:rPr lang="ko-KR" altLang="en-US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0.441,</a:t>
                      </a:r>
                      <a:r>
                        <a:rPr lang="ko-KR" altLang="en-US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0.478,</a:t>
                      </a:r>
                      <a:r>
                        <a:rPr lang="ko-KR" altLang="en-US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8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0.541)</a:t>
                      </a:r>
                      <a:endParaRPr lang="ko-Kore-KR" altLang="en-US" sz="168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61765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EA916DCA-C74F-5941-A021-931E72379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19" y="4063221"/>
            <a:ext cx="8432800" cy="2413000"/>
          </a:xfrm>
          <a:prstGeom prst="rect">
            <a:avLst/>
          </a:prstGeom>
        </p:spPr>
      </p:pic>
      <p:sp>
        <p:nvSpPr>
          <p:cNvPr id="17" name="슬라이드 10 형태 2 그룹 2">
            <a:extLst>
              <a:ext uri="{FF2B5EF4-FFF2-40B4-BE49-F238E27FC236}">
                <a16:creationId xmlns:a16="http://schemas.microsoft.com/office/drawing/2014/main" id="{CF5C3900-5492-476A-BD95-9D722451E74A}"/>
              </a:ext>
            </a:extLst>
          </p:cNvPr>
          <p:cNvSpPr txBox="1"/>
          <p:nvPr/>
        </p:nvSpPr>
        <p:spPr>
          <a:xfrm>
            <a:off x="6754133" y="1815315"/>
            <a:ext cx="390326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1096990" latinLnBrk="0">
              <a:lnSpc>
                <a:spcPct val="120000"/>
              </a:lnSpc>
              <a:defRPr/>
            </a:pPr>
            <a:r>
              <a:rPr lang="en-US" altLang="ko-KR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[B] </a:t>
            </a:r>
            <a:r>
              <a:rPr lang="ko-KR" altLang="en-US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퍼지 사용 </a:t>
            </a:r>
            <a:r>
              <a:rPr lang="en-US" altLang="ko-KR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X : 0.912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8" name="슬라이드 10 형태 2 그룹 2">
            <a:extLst>
              <a:ext uri="{FF2B5EF4-FFF2-40B4-BE49-F238E27FC236}">
                <a16:creationId xmlns:a16="http://schemas.microsoft.com/office/drawing/2014/main" id="{98245E2B-A4E3-4768-A27F-215F78A4708D}"/>
              </a:ext>
            </a:extLst>
          </p:cNvPr>
          <p:cNvSpPr txBox="1"/>
          <p:nvPr/>
        </p:nvSpPr>
        <p:spPr>
          <a:xfrm>
            <a:off x="6754133" y="1192513"/>
            <a:ext cx="358830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1096990" latinLnBrk="0">
              <a:lnSpc>
                <a:spcPct val="120000"/>
              </a:lnSpc>
              <a:defRPr/>
            </a:pPr>
            <a:r>
              <a:rPr lang="ko-KR" altLang="en-US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만족도 </a:t>
            </a:r>
            <a:r>
              <a:rPr lang="en-US" altLang="ko-KR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: C &lt; E &lt; A &lt; D &lt; B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9" name="슬라이드 10 형태 2 그룹 2">
            <a:extLst>
              <a:ext uri="{FF2B5EF4-FFF2-40B4-BE49-F238E27FC236}">
                <a16:creationId xmlns:a16="http://schemas.microsoft.com/office/drawing/2014/main" id="{DE2948AC-85E9-4732-AEC4-C36B91662F42}"/>
              </a:ext>
            </a:extLst>
          </p:cNvPr>
          <p:cNvSpPr txBox="1"/>
          <p:nvPr/>
        </p:nvSpPr>
        <p:spPr>
          <a:xfrm>
            <a:off x="7511053" y="2878494"/>
            <a:ext cx="2186225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1096990" latinLnBrk="0">
              <a:lnSpc>
                <a:spcPct val="120000"/>
              </a:lnSpc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애매한 정보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73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손실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3737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81691028-B21A-4BB5-A8CC-AF63020C1B44}"/>
              </a:ext>
            </a:extLst>
          </p:cNvPr>
          <p:cNvSpPr/>
          <p:nvPr/>
        </p:nvSpPr>
        <p:spPr>
          <a:xfrm rot="10800000" flipH="1">
            <a:off x="6951134" y="2878494"/>
            <a:ext cx="517192" cy="440377"/>
          </a:xfrm>
          <a:prstGeom prst="rightArrow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E7089F8-84AA-47A8-A094-8D0A8AC6F1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83" b="87069" l="2654" r="96921">
                        <a14:foregroundMark x1="7006" y1="61207" x2="3397" y2="76724"/>
                        <a14:foregroundMark x1="2866" y1="25862" x2="4671" y2="22414"/>
                        <a14:foregroundMark x1="12527" y1="35345" x2="15817" y2="35345"/>
                        <a14:foregroundMark x1="14331" y1="40517" x2="15499" y2="52586"/>
                        <a14:foregroundMark x1="14119" y1="54310" x2="14119" y2="63793"/>
                        <a14:foregroundMark x1="19427" y1="34483" x2="17410" y2="34483"/>
                        <a14:foregroundMark x1="20594" y1="33621" x2="20632" y2="37632"/>
                        <a14:foregroundMark x1="23567" y1="32759" x2="23567" y2="37931"/>
                        <a14:foregroundMark x1="24947" y1="54310" x2="25265" y2="56034"/>
                        <a14:foregroundMark x1="21292" y1="67241" x2="21338" y2="68103"/>
                        <a14:foregroundMark x1="21199" y1="65517" x2="21292" y2="67241"/>
                        <a14:foregroundMark x1="21059" y1="62931" x2="21199" y2="65517"/>
                        <a14:foregroundMark x1="21013" y1="62069" x2="21059" y2="62931"/>
                        <a14:foregroundMark x1="20920" y1="60345" x2="21013" y2="62069"/>
                        <a14:foregroundMark x1="20594" y1="54310" x2="20920" y2="60345"/>
                        <a14:foregroundMark x1="20382" y1="53448" x2="17834" y2="52586"/>
                        <a14:foregroundMark x1="25739" y1="40517" x2="25796" y2="46552"/>
                        <a14:foregroundMark x1="25698" y1="36207" x2="25739" y2="40517"/>
                        <a14:foregroundMark x1="25690" y1="35345" x2="25698" y2="36207"/>
                        <a14:foregroundMark x1="39597" y1="46552" x2="39597" y2="46552"/>
                        <a14:foregroundMark x1="39915" y1="38793" x2="39278" y2="49138"/>
                        <a14:foregroundMark x1="42357" y1="32759" x2="44798" y2="31897"/>
                        <a14:foregroundMark x1="48620" y1="42241" x2="49363" y2="51724"/>
                        <a14:foregroundMark x1="41189" y1="45690" x2="41720" y2="54310"/>
                        <a14:foregroundMark x1="48301" y1="31897" x2="48938" y2="33621"/>
                        <a14:foregroundMark x1="50106" y1="35345" x2="50743" y2="40517"/>
                        <a14:foregroundMark x1="40446" y1="31897" x2="37580" y2="38793"/>
                        <a14:foregroundMark x1="48514" y1="31897" x2="51274" y2="41379"/>
                        <a14:foregroundMark x1="50849" y1="37931" x2="51168" y2="44828"/>
                        <a14:foregroundMark x1="51699" y1="49138" x2="51699" y2="51724"/>
                        <a14:foregroundMark x1="39490" y1="31034" x2="38854" y2="34483"/>
                        <a14:foregroundMark x1="36943" y1="49138" x2="37367" y2="53448"/>
                        <a14:foregroundMark x1="56157" y1="34483" x2="58599" y2="34483"/>
                        <a14:foregroundMark x1="56263" y1="58621" x2="58493" y2="62931"/>
                        <a14:foregroundMark x1="56980" y1="45196" x2="57188" y2="47414"/>
                        <a14:foregroundMark x1="55732" y1="31897" x2="56363" y2="38623"/>
                        <a14:foregroundMark x1="56502" y1="52586" x2="56369" y2="59483"/>
                        <a14:foregroundMark x1="56900" y1="31897" x2="56798" y2="37182"/>
                        <a14:foregroundMark x1="56582" y1="32759" x2="56051" y2="37069"/>
                        <a14:foregroundMark x1="59023" y1="55172" x2="59130" y2="63793"/>
                        <a14:foregroundMark x1="56051" y1="31034" x2="56476" y2="32759"/>
                        <a14:foregroundMark x1="62527" y1="31034" x2="63057" y2="37069"/>
                        <a14:foregroundMark x1="64862" y1="38793" x2="64862" y2="49697"/>
                        <a14:foregroundMark x1="64862" y1="33621" x2="64862" y2="38793"/>
                        <a14:foregroundMark x1="64015" y1="63226" x2="64650" y2="65517"/>
                        <a14:foregroundMark x1="62739" y1="58621" x2="63556" y2="61568"/>
                        <a14:foregroundMark x1="68025" y1="41609" x2="68896" y2="45690"/>
                        <a14:foregroundMark x1="66136" y1="32759" x2="67046" y2="37023"/>
                        <a14:foregroundMark x1="70382" y1="33621" x2="71975" y2="33621"/>
                        <a14:foregroundMark x1="73169" y1="40507" x2="73248" y2="65517"/>
                        <a14:foregroundMark x1="73142" y1="31897" x2="73160" y2="37666"/>
                        <a14:foregroundMark x1="75987" y1="36105" x2="77813" y2="42241"/>
                        <a14:foregroundMark x1="74735" y1="31897" x2="75736" y2="35260"/>
                        <a14:foregroundMark x1="79936" y1="34483" x2="78769" y2="52586"/>
                        <a14:foregroundMark x1="84501" y1="33621" x2="83439" y2="47414"/>
                        <a14:foregroundMark x1="83227" y1="62931" x2="86412" y2="63793"/>
                        <a14:foregroundMark x1="88641" y1="31897" x2="88960" y2="48276"/>
                        <a14:foregroundMark x1="88110" y1="56034" x2="88429" y2="55172"/>
                        <a14:foregroundMark x1="92251" y1="29310" x2="92357" y2="38793"/>
                        <a14:foregroundMark x1="96709" y1="31034" x2="96921" y2="34483"/>
                        <a14:foregroundMark x1="94374" y1="34483" x2="94374" y2="44828"/>
                        <a14:foregroundMark x1="92357" y1="56897" x2="94268" y2="66379"/>
                        <a14:foregroundMark x1="81635" y1="32759" x2="81635" y2="64655"/>
                        <a14:foregroundMark x1="75584" y1="57759" x2="75584" y2="65517"/>
                        <a14:backgroundMark x1="24841" y1="60345" x2="24841" y2="60345"/>
                        <a14:backgroundMark x1="20119" y1="50000" x2="20594" y2="50000"/>
                        <a14:backgroundMark x1="25478" y1="48276" x2="25478" y2="48276"/>
                        <a14:backgroundMark x1="24947" y1="40517" x2="24947" y2="40517"/>
                        <a14:backgroundMark x1="25478" y1="36207" x2="25478" y2="36207"/>
                        <a14:backgroundMark x1="21125" y1="62069" x2="21125" y2="62069"/>
                        <a14:backgroundMark x1="20701" y1="62931" x2="20701" y2="62931"/>
                        <a14:backgroundMark x1="21338" y1="65517" x2="21338" y2="65517"/>
                        <a14:backgroundMark x1="21231" y1="67241" x2="21231" y2="67241"/>
                        <a14:backgroundMark x1="21444" y1="68103" x2="21444" y2="68103"/>
                        <a14:backgroundMark x1="21019" y1="62931" x2="21019" y2="62931"/>
                        <a14:backgroundMark x1="20913" y1="60345" x2="20913" y2="60345"/>
                        <a14:backgroundMark x1="63907" y1="55172" x2="63907" y2="55172"/>
                        <a14:backgroundMark x1="66348" y1="38793" x2="66348" y2="38793"/>
                        <a14:backgroundMark x1="67304" y1="39655" x2="67304" y2="39655"/>
                        <a14:backgroundMark x1="67941" y1="40517" x2="67941" y2="40517"/>
                        <a14:backgroundMark x1="67410" y1="40517" x2="68047" y2="40517"/>
                        <a14:backgroundMark x1="66879" y1="38793" x2="68047" y2="41379"/>
                        <a14:backgroundMark x1="63588" y1="61207" x2="64119" y2="62069"/>
                        <a14:backgroundMark x1="57431" y1="50862" x2="57431" y2="50862"/>
                        <a14:backgroundMark x1="55520" y1="50000" x2="56688" y2="49138"/>
                        <a14:backgroundMark x1="57643" y1="47414" x2="57643" y2="52586"/>
                        <a14:backgroundMark x1="75796" y1="34483" x2="76115" y2="34483"/>
                        <a14:backgroundMark x1="72399" y1="39655" x2="72505" y2="42241"/>
                      </a14:backgroundRemoval>
                    </a14:imgEffect>
                  </a14:imgLayer>
                </a14:imgProps>
              </a:ext>
            </a:extLst>
          </a:blip>
          <a:srcRect r="71172" b="7774"/>
          <a:stretch/>
        </p:blipFill>
        <p:spPr>
          <a:xfrm>
            <a:off x="82845" y="6435731"/>
            <a:ext cx="968715" cy="381629"/>
          </a:xfrm>
          <a:prstGeom prst="rect">
            <a:avLst/>
          </a:prstGeom>
        </p:spPr>
      </p:pic>
      <p:sp>
        <p:nvSpPr>
          <p:cNvPr id="25" name="슬라이드 10 형태 2 그룹 2">
            <a:extLst>
              <a:ext uri="{FF2B5EF4-FFF2-40B4-BE49-F238E27FC236}">
                <a16:creationId xmlns:a16="http://schemas.microsoft.com/office/drawing/2014/main" id="{4F552B95-3DE1-4C7C-BD2C-BFF614D0894F}"/>
              </a:ext>
            </a:extLst>
          </p:cNvPr>
          <p:cNvSpPr txBox="1"/>
          <p:nvPr/>
        </p:nvSpPr>
        <p:spPr>
          <a:xfrm>
            <a:off x="4741138" y="3766856"/>
            <a:ext cx="3131363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1096990" latinLnBrk="0">
              <a:lnSpc>
                <a:spcPct val="120000"/>
              </a:lnSpc>
              <a:defRPr/>
            </a:pPr>
            <a:r>
              <a:rPr lang="en-US" altLang="ko-KR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&lt;</a:t>
            </a:r>
            <a:r>
              <a:rPr lang="ko-KR" altLang="en-US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사다리꼴 퍼지 숫자 그래프</a:t>
            </a:r>
            <a:r>
              <a:rPr lang="en-US" altLang="ko-KR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&gt;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055915F-D617-4AA4-8016-912504C7FBE2}"/>
              </a:ext>
            </a:extLst>
          </p:cNvPr>
          <p:cNvGrpSpPr/>
          <p:nvPr/>
        </p:nvGrpSpPr>
        <p:grpSpPr>
          <a:xfrm>
            <a:off x="391635" y="261371"/>
            <a:ext cx="545432" cy="523115"/>
            <a:chOff x="683572" y="1489348"/>
            <a:chExt cx="2638425" cy="2530474"/>
          </a:xfrm>
          <a:solidFill>
            <a:srgbClr val="FF3737"/>
          </a:solidFill>
        </p:grpSpPr>
        <p:sp>
          <p:nvSpPr>
            <p:cNvPr id="26" name="슬라이드 10 형태 6 그룹 1">
              <a:extLst>
                <a:ext uri="{FF2B5EF4-FFF2-40B4-BE49-F238E27FC236}">
                  <a16:creationId xmlns:a16="http://schemas.microsoft.com/office/drawing/2014/main" id="{34524686-26F8-4DE9-9A3E-FE3CB405D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72" y="1489348"/>
              <a:ext cx="2638425" cy="1771652"/>
            </a:xfrm>
            <a:custGeom>
              <a:avLst/>
              <a:gdLst>
                <a:gd name="T0" fmla="*/ 0 w 16620"/>
                <a:gd name="T1" fmla="*/ 4462 h 11158"/>
                <a:gd name="T2" fmla="*/ 65 w 16620"/>
                <a:gd name="T3" fmla="*/ 4480 h 11158"/>
                <a:gd name="T4" fmla="*/ 128 w 16620"/>
                <a:gd name="T5" fmla="*/ 4494 h 11158"/>
                <a:gd name="T6" fmla="*/ 188 w 16620"/>
                <a:gd name="T7" fmla="*/ 4509 h 11158"/>
                <a:gd name="T8" fmla="*/ 246 w 16620"/>
                <a:gd name="T9" fmla="*/ 4521 h 11158"/>
                <a:gd name="T10" fmla="*/ 353 w 16620"/>
                <a:gd name="T11" fmla="*/ 4545 h 11158"/>
                <a:gd name="T12" fmla="*/ 450 w 16620"/>
                <a:gd name="T13" fmla="*/ 4568 h 11158"/>
                <a:gd name="T14" fmla="*/ 495 w 16620"/>
                <a:gd name="T15" fmla="*/ 4580 h 11158"/>
                <a:gd name="T16" fmla="*/ 538 w 16620"/>
                <a:gd name="T17" fmla="*/ 4591 h 11158"/>
                <a:gd name="T18" fmla="*/ 579 w 16620"/>
                <a:gd name="T19" fmla="*/ 4603 h 11158"/>
                <a:gd name="T20" fmla="*/ 616 w 16620"/>
                <a:gd name="T21" fmla="*/ 4616 h 11158"/>
                <a:gd name="T22" fmla="*/ 652 w 16620"/>
                <a:gd name="T23" fmla="*/ 4631 h 11158"/>
                <a:gd name="T24" fmla="*/ 686 w 16620"/>
                <a:gd name="T25" fmla="*/ 4645 h 11158"/>
                <a:gd name="T26" fmla="*/ 717 w 16620"/>
                <a:gd name="T27" fmla="*/ 4663 h 11158"/>
                <a:gd name="T28" fmla="*/ 747 w 16620"/>
                <a:gd name="T29" fmla="*/ 4682 h 11158"/>
                <a:gd name="T30" fmla="*/ 774 w 16620"/>
                <a:gd name="T31" fmla="*/ 4702 h 11158"/>
                <a:gd name="T32" fmla="*/ 799 w 16620"/>
                <a:gd name="T33" fmla="*/ 4725 h 11158"/>
                <a:gd name="T34" fmla="*/ 822 w 16620"/>
                <a:gd name="T35" fmla="*/ 4750 h 11158"/>
                <a:gd name="T36" fmla="*/ 843 w 16620"/>
                <a:gd name="T37" fmla="*/ 4779 h 11158"/>
                <a:gd name="T38" fmla="*/ 862 w 16620"/>
                <a:gd name="T39" fmla="*/ 4810 h 11158"/>
                <a:gd name="T40" fmla="*/ 880 w 16620"/>
                <a:gd name="T41" fmla="*/ 4845 h 11158"/>
                <a:gd name="T42" fmla="*/ 895 w 16620"/>
                <a:gd name="T43" fmla="*/ 4882 h 11158"/>
                <a:gd name="T44" fmla="*/ 909 w 16620"/>
                <a:gd name="T45" fmla="*/ 4924 h 11158"/>
                <a:gd name="T46" fmla="*/ 921 w 16620"/>
                <a:gd name="T47" fmla="*/ 4969 h 11158"/>
                <a:gd name="T48" fmla="*/ 932 w 16620"/>
                <a:gd name="T49" fmla="*/ 5019 h 11158"/>
                <a:gd name="T50" fmla="*/ 940 w 16620"/>
                <a:gd name="T51" fmla="*/ 5073 h 11158"/>
                <a:gd name="T52" fmla="*/ 947 w 16620"/>
                <a:gd name="T53" fmla="*/ 5133 h 11158"/>
                <a:gd name="T54" fmla="*/ 953 w 16620"/>
                <a:gd name="T55" fmla="*/ 5196 h 11158"/>
                <a:gd name="T56" fmla="*/ 956 w 16620"/>
                <a:gd name="T57" fmla="*/ 5264 h 11158"/>
                <a:gd name="T58" fmla="*/ 958 w 16620"/>
                <a:gd name="T59" fmla="*/ 5339 h 11158"/>
                <a:gd name="T60" fmla="*/ 959 w 16620"/>
                <a:gd name="T61" fmla="*/ 5419 h 11158"/>
                <a:gd name="T62" fmla="*/ 959 w 16620"/>
                <a:gd name="T63" fmla="*/ 11158 h 11158"/>
                <a:gd name="T64" fmla="*/ 1598 w 16620"/>
                <a:gd name="T65" fmla="*/ 11158 h 11158"/>
                <a:gd name="T66" fmla="*/ 1598 w 16620"/>
                <a:gd name="T67" fmla="*/ 5419 h 11158"/>
                <a:gd name="T68" fmla="*/ 8330 w 16620"/>
                <a:gd name="T69" fmla="*/ 9211 h 11158"/>
                <a:gd name="T70" fmla="*/ 16517 w 16620"/>
                <a:gd name="T71" fmla="*/ 4292 h 11158"/>
                <a:gd name="T72" fmla="*/ 16620 w 16620"/>
                <a:gd name="T73" fmla="*/ 3825 h 11158"/>
                <a:gd name="T74" fmla="*/ 8310 w 16620"/>
                <a:gd name="T75" fmla="*/ 0 h 11158"/>
                <a:gd name="T76" fmla="*/ 0 w 16620"/>
                <a:gd name="T77" fmla="*/ 3825 h 11158"/>
                <a:gd name="T78" fmla="*/ 0 w 16620"/>
                <a:gd name="T79" fmla="*/ 4462 h 1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20" h="11158">
                  <a:moveTo>
                    <a:pt x="0" y="4462"/>
                  </a:moveTo>
                  <a:lnTo>
                    <a:pt x="65" y="4480"/>
                  </a:lnTo>
                  <a:lnTo>
                    <a:pt x="128" y="4494"/>
                  </a:lnTo>
                  <a:lnTo>
                    <a:pt x="188" y="4509"/>
                  </a:lnTo>
                  <a:lnTo>
                    <a:pt x="246" y="4521"/>
                  </a:lnTo>
                  <a:lnTo>
                    <a:pt x="353" y="4545"/>
                  </a:lnTo>
                  <a:lnTo>
                    <a:pt x="450" y="4568"/>
                  </a:lnTo>
                  <a:lnTo>
                    <a:pt x="495" y="4580"/>
                  </a:lnTo>
                  <a:lnTo>
                    <a:pt x="538" y="4591"/>
                  </a:lnTo>
                  <a:lnTo>
                    <a:pt x="579" y="4603"/>
                  </a:lnTo>
                  <a:lnTo>
                    <a:pt x="616" y="4616"/>
                  </a:lnTo>
                  <a:lnTo>
                    <a:pt x="652" y="4631"/>
                  </a:lnTo>
                  <a:lnTo>
                    <a:pt x="686" y="4645"/>
                  </a:lnTo>
                  <a:lnTo>
                    <a:pt x="717" y="4663"/>
                  </a:lnTo>
                  <a:lnTo>
                    <a:pt x="747" y="4682"/>
                  </a:lnTo>
                  <a:lnTo>
                    <a:pt x="774" y="4702"/>
                  </a:lnTo>
                  <a:lnTo>
                    <a:pt x="799" y="4725"/>
                  </a:lnTo>
                  <a:lnTo>
                    <a:pt x="822" y="4750"/>
                  </a:lnTo>
                  <a:lnTo>
                    <a:pt x="843" y="4779"/>
                  </a:lnTo>
                  <a:lnTo>
                    <a:pt x="862" y="4810"/>
                  </a:lnTo>
                  <a:lnTo>
                    <a:pt x="880" y="4845"/>
                  </a:lnTo>
                  <a:lnTo>
                    <a:pt x="895" y="4882"/>
                  </a:lnTo>
                  <a:lnTo>
                    <a:pt x="909" y="4924"/>
                  </a:lnTo>
                  <a:lnTo>
                    <a:pt x="921" y="4969"/>
                  </a:lnTo>
                  <a:lnTo>
                    <a:pt x="932" y="5019"/>
                  </a:lnTo>
                  <a:lnTo>
                    <a:pt x="940" y="5073"/>
                  </a:lnTo>
                  <a:lnTo>
                    <a:pt x="947" y="5133"/>
                  </a:lnTo>
                  <a:lnTo>
                    <a:pt x="953" y="5196"/>
                  </a:lnTo>
                  <a:lnTo>
                    <a:pt x="956" y="5264"/>
                  </a:lnTo>
                  <a:lnTo>
                    <a:pt x="958" y="5339"/>
                  </a:lnTo>
                  <a:lnTo>
                    <a:pt x="959" y="5419"/>
                  </a:lnTo>
                  <a:lnTo>
                    <a:pt x="959" y="11158"/>
                  </a:lnTo>
                  <a:lnTo>
                    <a:pt x="1598" y="11158"/>
                  </a:lnTo>
                  <a:lnTo>
                    <a:pt x="1598" y="5419"/>
                  </a:lnTo>
                  <a:lnTo>
                    <a:pt x="8330" y="9211"/>
                  </a:lnTo>
                  <a:lnTo>
                    <a:pt x="16517" y="4292"/>
                  </a:lnTo>
                  <a:lnTo>
                    <a:pt x="16620" y="3825"/>
                  </a:lnTo>
                  <a:lnTo>
                    <a:pt x="8310" y="0"/>
                  </a:lnTo>
                  <a:lnTo>
                    <a:pt x="0" y="3825"/>
                  </a:lnTo>
                  <a:lnTo>
                    <a:pt x="0" y="446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6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36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7" name="슬라이드 10 형태 6 그룹 2">
              <a:extLst>
                <a:ext uri="{FF2B5EF4-FFF2-40B4-BE49-F238E27FC236}">
                  <a16:creationId xmlns:a16="http://schemas.microsoft.com/office/drawing/2014/main" id="{7C1D0FA5-6542-4081-8D57-EED1FE169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168" y="2502171"/>
              <a:ext cx="1927229" cy="1517651"/>
            </a:xfrm>
            <a:custGeom>
              <a:avLst/>
              <a:gdLst>
                <a:gd name="T0" fmla="*/ 11030 w 12146"/>
                <a:gd name="T1" fmla="*/ 4122 h 9555"/>
                <a:gd name="T2" fmla="*/ 11252 w 12146"/>
                <a:gd name="T3" fmla="*/ 4107 h 9555"/>
                <a:gd name="T4" fmla="*/ 11385 w 12146"/>
                <a:gd name="T5" fmla="*/ 4096 h 9555"/>
                <a:gd name="T6" fmla="*/ 11507 w 12146"/>
                <a:gd name="T7" fmla="*/ 4083 h 9555"/>
                <a:gd name="T8" fmla="*/ 11617 w 12146"/>
                <a:gd name="T9" fmla="*/ 4065 h 9555"/>
                <a:gd name="T10" fmla="*/ 11717 w 12146"/>
                <a:gd name="T11" fmla="*/ 4041 h 9555"/>
                <a:gd name="T12" fmla="*/ 11805 w 12146"/>
                <a:gd name="T13" fmla="*/ 4010 h 9555"/>
                <a:gd name="T14" fmla="*/ 11883 w 12146"/>
                <a:gd name="T15" fmla="*/ 3968 h 9555"/>
                <a:gd name="T16" fmla="*/ 11949 w 12146"/>
                <a:gd name="T17" fmla="*/ 3916 h 9555"/>
                <a:gd name="T18" fmla="*/ 12006 w 12146"/>
                <a:gd name="T19" fmla="*/ 3851 h 9555"/>
                <a:gd name="T20" fmla="*/ 12053 w 12146"/>
                <a:gd name="T21" fmla="*/ 3771 h 9555"/>
                <a:gd name="T22" fmla="*/ 12090 w 12146"/>
                <a:gd name="T23" fmla="*/ 3673 h 9555"/>
                <a:gd name="T24" fmla="*/ 12117 w 12146"/>
                <a:gd name="T25" fmla="*/ 3559 h 9555"/>
                <a:gd name="T26" fmla="*/ 12136 w 12146"/>
                <a:gd name="T27" fmla="*/ 3423 h 9555"/>
                <a:gd name="T28" fmla="*/ 12144 w 12146"/>
                <a:gd name="T29" fmla="*/ 3266 h 9555"/>
                <a:gd name="T30" fmla="*/ 12146 w 12146"/>
                <a:gd name="T31" fmla="*/ 309 h 9555"/>
                <a:gd name="T32" fmla="*/ 6081 w 12146"/>
                <a:gd name="T33" fmla="*/ 3512 h 9555"/>
                <a:gd name="T34" fmla="*/ 0 w 12146"/>
                <a:gd name="T35" fmla="*/ 309 h 9555"/>
                <a:gd name="T36" fmla="*/ 0 w 12146"/>
                <a:gd name="T37" fmla="*/ 3259 h 9555"/>
                <a:gd name="T38" fmla="*/ 7 w 12146"/>
                <a:gd name="T39" fmla="*/ 3402 h 9555"/>
                <a:gd name="T40" fmla="*/ 19 w 12146"/>
                <a:gd name="T41" fmla="*/ 3524 h 9555"/>
                <a:gd name="T42" fmla="*/ 38 w 12146"/>
                <a:gd name="T43" fmla="*/ 3628 h 9555"/>
                <a:gd name="T44" fmla="*/ 64 w 12146"/>
                <a:gd name="T45" fmla="*/ 3715 h 9555"/>
                <a:gd name="T46" fmla="*/ 97 w 12146"/>
                <a:gd name="T47" fmla="*/ 3788 h 9555"/>
                <a:gd name="T48" fmla="*/ 137 w 12146"/>
                <a:gd name="T49" fmla="*/ 3847 h 9555"/>
                <a:gd name="T50" fmla="*/ 185 w 12146"/>
                <a:gd name="T51" fmla="*/ 3896 h 9555"/>
                <a:gd name="T52" fmla="*/ 241 w 12146"/>
                <a:gd name="T53" fmla="*/ 3935 h 9555"/>
                <a:gd name="T54" fmla="*/ 307 w 12146"/>
                <a:gd name="T55" fmla="*/ 3967 h 9555"/>
                <a:gd name="T56" fmla="*/ 381 w 12146"/>
                <a:gd name="T57" fmla="*/ 3994 h 9555"/>
                <a:gd name="T58" fmla="*/ 464 w 12146"/>
                <a:gd name="T59" fmla="*/ 4018 h 9555"/>
                <a:gd name="T60" fmla="*/ 606 w 12146"/>
                <a:gd name="T61" fmla="*/ 4051 h 9555"/>
                <a:gd name="T62" fmla="*/ 771 w 12146"/>
                <a:gd name="T63" fmla="*/ 4089 h 9555"/>
                <a:gd name="T64" fmla="*/ 894 w 12146"/>
                <a:gd name="T65" fmla="*/ 4118 h 9555"/>
                <a:gd name="T66" fmla="*/ 959 w 12146"/>
                <a:gd name="T67" fmla="*/ 7005 h 9555"/>
                <a:gd name="T68" fmla="*/ 2557 w 12146"/>
                <a:gd name="T69" fmla="*/ 9555 h 9555"/>
                <a:gd name="T70" fmla="*/ 4794 w 12146"/>
                <a:gd name="T71" fmla="*/ 7005 h 9555"/>
                <a:gd name="T72" fmla="*/ 7352 w 12146"/>
                <a:gd name="T73" fmla="*/ 9555 h 9555"/>
                <a:gd name="T74" fmla="*/ 9589 w 12146"/>
                <a:gd name="T75" fmla="*/ 7005 h 9555"/>
                <a:gd name="T76" fmla="*/ 10867 w 12146"/>
                <a:gd name="T77" fmla="*/ 4135 h 9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146" h="9555">
                  <a:moveTo>
                    <a:pt x="10867" y="4135"/>
                  </a:moveTo>
                  <a:lnTo>
                    <a:pt x="11030" y="4122"/>
                  </a:lnTo>
                  <a:lnTo>
                    <a:pt x="11182" y="4112"/>
                  </a:lnTo>
                  <a:lnTo>
                    <a:pt x="11252" y="4107"/>
                  </a:lnTo>
                  <a:lnTo>
                    <a:pt x="11321" y="4101"/>
                  </a:lnTo>
                  <a:lnTo>
                    <a:pt x="11385" y="4096"/>
                  </a:lnTo>
                  <a:lnTo>
                    <a:pt x="11447" y="4090"/>
                  </a:lnTo>
                  <a:lnTo>
                    <a:pt x="11507" y="4083"/>
                  </a:lnTo>
                  <a:lnTo>
                    <a:pt x="11564" y="4074"/>
                  </a:lnTo>
                  <a:lnTo>
                    <a:pt x="11617" y="4065"/>
                  </a:lnTo>
                  <a:lnTo>
                    <a:pt x="11669" y="4054"/>
                  </a:lnTo>
                  <a:lnTo>
                    <a:pt x="11717" y="4041"/>
                  </a:lnTo>
                  <a:lnTo>
                    <a:pt x="11762" y="4027"/>
                  </a:lnTo>
                  <a:lnTo>
                    <a:pt x="11805" y="4010"/>
                  </a:lnTo>
                  <a:lnTo>
                    <a:pt x="11845" y="3990"/>
                  </a:lnTo>
                  <a:lnTo>
                    <a:pt x="11883" y="3968"/>
                  </a:lnTo>
                  <a:lnTo>
                    <a:pt x="11917" y="3943"/>
                  </a:lnTo>
                  <a:lnTo>
                    <a:pt x="11949" y="3916"/>
                  </a:lnTo>
                  <a:lnTo>
                    <a:pt x="11979" y="3885"/>
                  </a:lnTo>
                  <a:lnTo>
                    <a:pt x="12006" y="3851"/>
                  </a:lnTo>
                  <a:lnTo>
                    <a:pt x="12031" y="3812"/>
                  </a:lnTo>
                  <a:lnTo>
                    <a:pt x="12053" y="3771"/>
                  </a:lnTo>
                  <a:lnTo>
                    <a:pt x="12073" y="3724"/>
                  </a:lnTo>
                  <a:lnTo>
                    <a:pt x="12090" y="3673"/>
                  </a:lnTo>
                  <a:lnTo>
                    <a:pt x="12105" y="3618"/>
                  </a:lnTo>
                  <a:lnTo>
                    <a:pt x="12117" y="3559"/>
                  </a:lnTo>
                  <a:lnTo>
                    <a:pt x="12128" y="3493"/>
                  </a:lnTo>
                  <a:lnTo>
                    <a:pt x="12136" y="3423"/>
                  </a:lnTo>
                  <a:lnTo>
                    <a:pt x="12141" y="3347"/>
                  </a:lnTo>
                  <a:lnTo>
                    <a:pt x="12144" y="3266"/>
                  </a:lnTo>
                  <a:lnTo>
                    <a:pt x="12146" y="3179"/>
                  </a:lnTo>
                  <a:lnTo>
                    <a:pt x="12146" y="309"/>
                  </a:lnTo>
                  <a:lnTo>
                    <a:pt x="11973" y="19"/>
                  </a:lnTo>
                  <a:lnTo>
                    <a:pt x="6081" y="3512"/>
                  </a:lnTo>
                  <a:lnTo>
                    <a:pt x="182" y="0"/>
                  </a:lnTo>
                  <a:lnTo>
                    <a:pt x="0" y="309"/>
                  </a:lnTo>
                  <a:lnTo>
                    <a:pt x="0" y="3179"/>
                  </a:lnTo>
                  <a:lnTo>
                    <a:pt x="0" y="3259"/>
                  </a:lnTo>
                  <a:lnTo>
                    <a:pt x="4" y="3332"/>
                  </a:lnTo>
                  <a:lnTo>
                    <a:pt x="7" y="3402"/>
                  </a:lnTo>
                  <a:lnTo>
                    <a:pt x="12" y="3465"/>
                  </a:lnTo>
                  <a:lnTo>
                    <a:pt x="19" y="3524"/>
                  </a:lnTo>
                  <a:lnTo>
                    <a:pt x="27" y="3579"/>
                  </a:lnTo>
                  <a:lnTo>
                    <a:pt x="38" y="3628"/>
                  </a:lnTo>
                  <a:lnTo>
                    <a:pt x="50" y="3673"/>
                  </a:lnTo>
                  <a:lnTo>
                    <a:pt x="64" y="3715"/>
                  </a:lnTo>
                  <a:lnTo>
                    <a:pt x="79" y="3753"/>
                  </a:lnTo>
                  <a:lnTo>
                    <a:pt x="97" y="3788"/>
                  </a:lnTo>
                  <a:lnTo>
                    <a:pt x="116" y="3819"/>
                  </a:lnTo>
                  <a:lnTo>
                    <a:pt x="137" y="3847"/>
                  </a:lnTo>
                  <a:lnTo>
                    <a:pt x="160" y="3873"/>
                  </a:lnTo>
                  <a:lnTo>
                    <a:pt x="185" y="3896"/>
                  </a:lnTo>
                  <a:lnTo>
                    <a:pt x="212" y="3916"/>
                  </a:lnTo>
                  <a:lnTo>
                    <a:pt x="241" y="3935"/>
                  </a:lnTo>
                  <a:lnTo>
                    <a:pt x="274" y="3952"/>
                  </a:lnTo>
                  <a:lnTo>
                    <a:pt x="307" y="3967"/>
                  </a:lnTo>
                  <a:lnTo>
                    <a:pt x="343" y="3982"/>
                  </a:lnTo>
                  <a:lnTo>
                    <a:pt x="381" y="3994"/>
                  </a:lnTo>
                  <a:lnTo>
                    <a:pt x="421" y="4007"/>
                  </a:lnTo>
                  <a:lnTo>
                    <a:pt x="464" y="4018"/>
                  </a:lnTo>
                  <a:lnTo>
                    <a:pt x="508" y="4030"/>
                  </a:lnTo>
                  <a:lnTo>
                    <a:pt x="606" y="4051"/>
                  </a:lnTo>
                  <a:lnTo>
                    <a:pt x="713" y="4075"/>
                  </a:lnTo>
                  <a:lnTo>
                    <a:pt x="771" y="4089"/>
                  </a:lnTo>
                  <a:lnTo>
                    <a:pt x="831" y="4102"/>
                  </a:lnTo>
                  <a:lnTo>
                    <a:pt x="894" y="4118"/>
                  </a:lnTo>
                  <a:lnTo>
                    <a:pt x="959" y="4135"/>
                  </a:lnTo>
                  <a:lnTo>
                    <a:pt x="959" y="7005"/>
                  </a:lnTo>
                  <a:lnTo>
                    <a:pt x="2557" y="7005"/>
                  </a:lnTo>
                  <a:lnTo>
                    <a:pt x="2557" y="9555"/>
                  </a:lnTo>
                  <a:lnTo>
                    <a:pt x="4794" y="9555"/>
                  </a:lnTo>
                  <a:lnTo>
                    <a:pt x="4794" y="7005"/>
                  </a:lnTo>
                  <a:lnTo>
                    <a:pt x="7352" y="7005"/>
                  </a:lnTo>
                  <a:lnTo>
                    <a:pt x="7352" y="9555"/>
                  </a:lnTo>
                  <a:lnTo>
                    <a:pt x="9589" y="9555"/>
                  </a:lnTo>
                  <a:lnTo>
                    <a:pt x="9589" y="7005"/>
                  </a:lnTo>
                  <a:lnTo>
                    <a:pt x="10867" y="7005"/>
                  </a:lnTo>
                  <a:lnTo>
                    <a:pt x="10867" y="413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6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36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BD86A2A-4E5E-4A5D-82A4-7E52E93A8261}"/>
              </a:ext>
            </a:extLst>
          </p:cNvPr>
          <p:cNvSpPr txBox="1"/>
          <p:nvPr/>
        </p:nvSpPr>
        <p:spPr>
          <a:xfrm>
            <a:off x="11592560" y="6573520"/>
            <a:ext cx="68072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8103535-315D-4003-94C7-F7FFB7B228C0}" type="slidenum">
              <a:rPr lang="en-US" altLang="ko-KR" sz="1200" smtClean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fld>
            <a:r>
              <a:rPr lang="en-US" altLang="ko-KR" sz="12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/18</a:t>
            </a:r>
            <a:endParaRPr lang="ko-KR" altLang="en-US" sz="1200" dirty="0">
              <a:solidFill>
                <a:srgbClr val="59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A79BE5-7AFB-4A39-A970-A40C7B5B2B2B}"/>
                  </a:ext>
                </a:extLst>
              </p:cNvPr>
              <p:cNvSpPr txBox="1"/>
              <p:nvPr/>
            </p:nvSpPr>
            <p:spPr>
              <a:xfrm>
                <a:off x="4611813" y="1274954"/>
                <a:ext cx="398409" cy="376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A79BE5-7AFB-4A39-A970-A40C7B5B2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813" y="1274954"/>
                <a:ext cx="398409" cy="376193"/>
              </a:xfrm>
              <a:prstGeom prst="rect">
                <a:avLst/>
              </a:prstGeom>
              <a:blipFill>
                <a:blip r:embed="rId6"/>
                <a:stretch>
                  <a:fillRect t="-6452" b="-3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26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CF6D331-C2C2-46DA-BE1A-E0B35D1DC4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46F10D-5A07-4F52-AF47-D475EEF8AA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3737">
              <a:alpha val="2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AE9ED-B7D5-4369-B626-57675B73BD76}"/>
              </a:ext>
            </a:extLst>
          </p:cNvPr>
          <p:cNvSpPr txBox="1"/>
          <p:nvPr/>
        </p:nvSpPr>
        <p:spPr>
          <a:xfrm>
            <a:off x="946944" y="1955185"/>
            <a:ext cx="226488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나눔스퀘어 ExtraBold" panose="020B0600000101010101" pitchFamily="50" charset="-127"/>
              </a:rPr>
              <a:t>04</a:t>
            </a:r>
            <a:r>
              <a:rPr lang="en-US" altLang="ko-KR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A9937-A3E4-422C-9380-2DAECB44D0BE}"/>
              </a:ext>
            </a:extLst>
          </p:cNvPr>
          <p:cNvSpPr txBox="1"/>
          <p:nvPr/>
        </p:nvSpPr>
        <p:spPr>
          <a:xfrm>
            <a:off x="4575652" y="2893903"/>
            <a:ext cx="48769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lang="en-US" altLang="ko-KR" sz="4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83628D-B1A2-4E76-AF7C-47FB5D239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648" y="5374342"/>
            <a:ext cx="1134034" cy="113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548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10 형태 6 그룹 3">
            <a:extLst>
              <a:ext uri="{FF2B5EF4-FFF2-40B4-BE49-F238E27FC236}">
                <a16:creationId xmlns:a16="http://schemas.microsoft.com/office/drawing/2014/main" id="{E3D1D01B-CDC3-47F2-86D8-5595F8636C25}"/>
              </a:ext>
            </a:extLst>
          </p:cNvPr>
          <p:cNvSpPr txBox="1"/>
          <p:nvPr/>
        </p:nvSpPr>
        <p:spPr>
          <a:xfrm>
            <a:off x="937069" y="282863"/>
            <a:ext cx="1328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096990" latinLnBrk="0">
              <a:defRPr/>
            </a:pPr>
            <a:r>
              <a:rPr lang="ko-KR" altLang="en-US" sz="2400" b="1" dirty="0">
                <a:solidFill>
                  <a:prstClr val="black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기대효과</a:t>
            </a:r>
            <a:endParaRPr lang="zh-CN" altLang="en-US" sz="2400" b="1" dirty="0">
              <a:solidFill>
                <a:prstClr val="black"/>
              </a:solidFill>
              <a:latin typeface="나눔스퀘어 ExtraBold" panose="020B0600000101010101" pitchFamily="34" charset="-127"/>
              <a:ea typeface="나눔스퀘어 Extra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" name="슬라이드 10 형태 2 그룹 2">
            <a:extLst>
              <a:ext uri="{FF2B5EF4-FFF2-40B4-BE49-F238E27FC236}">
                <a16:creationId xmlns:a16="http://schemas.microsoft.com/office/drawing/2014/main" id="{801EA804-6493-46FA-9769-F9F5F43461DF}"/>
              </a:ext>
            </a:extLst>
          </p:cNvPr>
          <p:cNvSpPr txBox="1"/>
          <p:nvPr/>
        </p:nvSpPr>
        <p:spPr>
          <a:xfrm>
            <a:off x="567202" y="1505705"/>
            <a:ext cx="11624798" cy="372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 defTabSz="109699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만족도와 같은 정성적 지표 평가 시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highlight>
                  <a:srgbClr val="FFD5D5"/>
                </a:highlight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정보 손실 </a:t>
            </a:r>
            <a:r>
              <a:rPr lang="ko-KR" altLang="en-US" sz="28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highlight>
                  <a:srgbClr val="FFD5D5"/>
                </a:highlight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방지</a:t>
            </a:r>
            <a:endParaRPr lang="en-US" altLang="ko-KR" sz="2800" dirty="0"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highlight>
                <a:srgbClr val="FFD5D5"/>
              </a:highlight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0" algn="just" defTabSz="1096990" latinLnBrk="0">
              <a:lnSpc>
                <a:spcPct val="150000"/>
              </a:lnSpc>
              <a:defRPr/>
            </a:pPr>
            <a:endParaRPr lang="en-US" altLang="ko-KR" sz="2400" dirty="0"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342900" lvl="0" indent="-342900" algn="just" defTabSz="109699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8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현행 환산점수 평가와 달리 실제 값을 이용해 평가</a:t>
            </a:r>
            <a:endParaRPr lang="en-US" altLang="ko-KR" sz="2800" dirty="0"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0" algn="just" defTabSz="1096990" latinLnBrk="0">
              <a:lnSpc>
                <a:spcPct val="150000"/>
              </a:lnSpc>
              <a:defRPr/>
            </a:pPr>
            <a:endParaRPr lang="en-US" altLang="ko-KR" sz="2400" dirty="0"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342900" lvl="0" indent="-342900" algn="just" defTabSz="109699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8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퍼지데이터를 활용한 설문지를 이용할 경우 업체들 간의 정확한 비교가 가능</a:t>
            </a:r>
            <a:endParaRPr lang="en-US" altLang="ko-KR" sz="2800" dirty="0"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342900" lvl="0" indent="-342900" algn="just" defTabSz="109699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B871DF-0D63-4371-B611-34D3E47C5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83" b="87069" l="2654" r="96921">
                        <a14:foregroundMark x1="7006" y1="61207" x2="3397" y2="76724"/>
                        <a14:foregroundMark x1="2866" y1="25862" x2="4671" y2="22414"/>
                        <a14:foregroundMark x1="12527" y1="35345" x2="15817" y2="35345"/>
                        <a14:foregroundMark x1="14331" y1="40517" x2="15499" y2="52586"/>
                        <a14:foregroundMark x1="14119" y1="54310" x2="14119" y2="63793"/>
                        <a14:foregroundMark x1="19427" y1="34483" x2="17410" y2="34483"/>
                        <a14:foregroundMark x1="20594" y1="33621" x2="20632" y2="37632"/>
                        <a14:foregroundMark x1="23567" y1="32759" x2="23567" y2="37931"/>
                        <a14:foregroundMark x1="24947" y1="54310" x2="25265" y2="56034"/>
                        <a14:foregroundMark x1="21292" y1="67241" x2="21338" y2="68103"/>
                        <a14:foregroundMark x1="21199" y1="65517" x2="21292" y2="67241"/>
                        <a14:foregroundMark x1="21059" y1="62931" x2="21199" y2="65517"/>
                        <a14:foregroundMark x1="21013" y1="62069" x2="21059" y2="62931"/>
                        <a14:foregroundMark x1="20920" y1="60345" x2="21013" y2="62069"/>
                        <a14:foregroundMark x1="20594" y1="54310" x2="20920" y2="60345"/>
                        <a14:foregroundMark x1="20382" y1="53448" x2="17834" y2="52586"/>
                        <a14:foregroundMark x1="25739" y1="40517" x2="25796" y2="46552"/>
                        <a14:foregroundMark x1="25698" y1="36207" x2="25739" y2="40517"/>
                        <a14:foregroundMark x1="25690" y1="35345" x2="25698" y2="36207"/>
                        <a14:foregroundMark x1="39597" y1="46552" x2="39597" y2="46552"/>
                        <a14:foregroundMark x1="39915" y1="38793" x2="39278" y2="49138"/>
                        <a14:foregroundMark x1="42357" y1="32759" x2="44798" y2="31897"/>
                        <a14:foregroundMark x1="48620" y1="42241" x2="49363" y2="51724"/>
                        <a14:foregroundMark x1="41189" y1="45690" x2="41720" y2="54310"/>
                        <a14:foregroundMark x1="48301" y1="31897" x2="48938" y2="33621"/>
                        <a14:foregroundMark x1="50106" y1="35345" x2="50743" y2="40517"/>
                        <a14:foregroundMark x1="40446" y1="31897" x2="37580" y2="38793"/>
                        <a14:foregroundMark x1="48514" y1="31897" x2="51274" y2="41379"/>
                        <a14:foregroundMark x1="50849" y1="37931" x2="51168" y2="44828"/>
                        <a14:foregroundMark x1="51699" y1="49138" x2="51699" y2="51724"/>
                        <a14:foregroundMark x1="39490" y1="31034" x2="38854" y2="34483"/>
                        <a14:foregroundMark x1="36943" y1="49138" x2="37367" y2="53448"/>
                        <a14:foregroundMark x1="56157" y1="34483" x2="58599" y2="34483"/>
                        <a14:foregroundMark x1="56263" y1="58621" x2="58493" y2="62931"/>
                        <a14:foregroundMark x1="56980" y1="45196" x2="57188" y2="47414"/>
                        <a14:foregroundMark x1="55732" y1="31897" x2="56363" y2="38623"/>
                        <a14:foregroundMark x1="56502" y1="52586" x2="56369" y2="59483"/>
                        <a14:foregroundMark x1="56900" y1="31897" x2="56798" y2="37182"/>
                        <a14:foregroundMark x1="56582" y1="32759" x2="56051" y2="37069"/>
                        <a14:foregroundMark x1="59023" y1="55172" x2="59130" y2="63793"/>
                        <a14:foregroundMark x1="56051" y1="31034" x2="56476" y2="32759"/>
                        <a14:foregroundMark x1="62527" y1="31034" x2="63057" y2="37069"/>
                        <a14:foregroundMark x1="64862" y1="38793" x2="64862" y2="49697"/>
                        <a14:foregroundMark x1="64862" y1="33621" x2="64862" y2="38793"/>
                        <a14:foregroundMark x1="64015" y1="63226" x2="64650" y2="65517"/>
                        <a14:foregroundMark x1="62739" y1="58621" x2="63556" y2="61568"/>
                        <a14:foregroundMark x1="68025" y1="41609" x2="68896" y2="45690"/>
                        <a14:foregroundMark x1="66136" y1="32759" x2="67046" y2="37023"/>
                        <a14:foregroundMark x1="70382" y1="33621" x2="71975" y2="33621"/>
                        <a14:foregroundMark x1="73169" y1="40507" x2="73248" y2="65517"/>
                        <a14:foregroundMark x1="73142" y1="31897" x2="73160" y2="37666"/>
                        <a14:foregroundMark x1="75987" y1="36105" x2="77813" y2="42241"/>
                        <a14:foregroundMark x1="74735" y1="31897" x2="75736" y2="35260"/>
                        <a14:foregroundMark x1="79936" y1="34483" x2="78769" y2="52586"/>
                        <a14:foregroundMark x1="84501" y1="33621" x2="83439" y2="47414"/>
                        <a14:foregroundMark x1="83227" y1="62931" x2="86412" y2="63793"/>
                        <a14:foregroundMark x1="88641" y1="31897" x2="88960" y2="48276"/>
                        <a14:foregroundMark x1="88110" y1="56034" x2="88429" y2="55172"/>
                        <a14:foregroundMark x1="92251" y1="29310" x2="92357" y2="38793"/>
                        <a14:foregroundMark x1="96709" y1="31034" x2="96921" y2="34483"/>
                        <a14:foregroundMark x1="94374" y1="34483" x2="94374" y2="44828"/>
                        <a14:foregroundMark x1="92357" y1="56897" x2="94268" y2="66379"/>
                        <a14:foregroundMark x1="81635" y1="32759" x2="81635" y2="64655"/>
                        <a14:foregroundMark x1="75584" y1="57759" x2="75584" y2="65517"/>
                        <a14:backgroundMark x1="24841" y1="60345" x2="24841" y2="60345"/>
                        <a14:backgroundMark x1="20119" y1="50000" x2="20594" y2="50000"/>
                        <a14:backgroundMark x1="25478" y1="48276" x2="25478" y2="48276"/>
                        <a14:backgroundMark x1="24947" y1="40517" x2="24947" y2="40517"/>
                        <a14:backgroundMark x1="25478" y1="36207" x2="25478" y2="36207"/>
                        <a14:backgroundMark x1="21125" y1="62069" x2="21125" y2="62069"/>
                        <a14:backgroundMark x1="20701" y1="62931" x2="20701" y2="62931"/>
                        <a14:backgroundMark x1="21338" y1="65517" x2="21338" y2="65517"/>
                        <a14:backgroundMark x1="21231" y1="67241" x2="21231" y2="67241"/>
                        <a14:backgroundMark x1="21444" y1="68103" x2="21444" y2="68103"/>
                        <a14:backgroundMark x1="21019" y1="62931" x2="21019" y2="62931"/>
                        <a14:backgroundMark x1="20913" y1="60345" x2="20913" y2="60345"/>
                        <a14:backgroundMark x1="63907" y1="55172" x2="63907" y2="55172"/>
                        <a14:backgroundMark x1="66348" y1="38793" x2="66348" y2="38793"/>
                        <a14:backgroundMark x1="67304" y1="39655" x2="67304" y2="39655"/>
                        <a14:backgroundMark x1="67941" y1="40517" x2="67941" y2="40517"/>
                        <a14:backgroundMark x1="67410" y1="40517" x2="68047" y2="40517"/>
                        <a14:backgroundMark x1="66879" y1="38793" x2="68047" y2="41379"/>
                        <a14:backgroundMark x1="63588" y1="61207" x2="64119" y2="62069"/>
                        <a14:backgroundMark x1="57431" y1="50862" x2="57431" y2="50862"/>
                        <a14:backgroundMark x1="55520" y1="50000" x2="56688" y2="49138"/>
                        <a14:backgroundMark x1="57643" y1="47414" x2="57643" y2="52586"/>
                        <a14:backgroundMark x1="75796" y1="34483" x2="76115" y2="34483"/>
                        <a14:backgroundMark x1="72399" y1="39655" x2="72505" y2="42241"/>
                      </a14:backgroundRemoval>
                    </a14:imgEffect>
                  </a14:imgLayer>
                </a14:imgProps>
              </a:ext>
            </a:extLst>
          </a:blip>
          <a:srcRect r="71172" b="7774"/>
          <a:stretch/>
        </p:blipFill>
        <p:spPr>
          <a:xfrm>
            <a:off x="82845" y="6435731"/>
            <a:ext cx="968715" cy="381629"/>
          </a:xfrm>
          <a:prstGeom prst="rect">
            <a:avLst/>
          </a:prstGeom>
        </p:spPr>
      </p:pic>
      <p:grpSp>
        <p:nvGrpSpPr>
          <p:cNvPr id="15" name="组合 22">
            <a:extLst>
              <a:ext uri="{FF2B5EF4-FFF2-40B4-BE49-F238E27FC236}">
                <a16:creationId xmlns:a16="http://schemas.microsoft.com/office/drawing/2014/main" id="{E788DBF9-5175-4C8A-9717-ED426B0DB264}"/>
              </a:ext>
            </a:extLst>
          </p:cNvPr>
          <p:cNvGrpSpPr/>
          <p:nvPr/>
        </p:nvGrpSpPr>
        <p:grpSpPr>
          <a:xfrm>
            <a:off x="391635" y="261371"/>
            <a:ext cx="545432" cy="523115"/>
            <a:chOff x="683572" y="1489348"/>
            <a:chExt cx="2638425" cy="2530474"/>
          </a:xfrm>
          <a:solidFill>
            <a:srgbClr val="FF3737"/>
          </a:solidFill>
        </p:grpSpPr>
        <p:sp>
          <p:nvSpPr>
            <p:cNvPr id="16" name="슬라이드 10 형태 6 그룹 1">
              <a:extLst>
                <a:ext uri="{FF2B5EF4-FFF2-40B4-BE49-F238E27FC236}">
                  <a16:creationId xmlns:a16="http://schemas.microsoft.com/office/drawing/2014/main" id="{CE03FEE4-1C74-4468-BE2A-94D2B8DC3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72" y="1489348"/>
              <a:ext cx="2638425" cy="1771652"/>
            </a:xfrm>
            <a:custGeom>
              <a:avLst/>
              <a:gdLst>
                <a:gd name="T0" fmla="*/ 0 w 16620"/>
                <a:gd name="T1" fmla="*/ 4462 h 11158"/>
                <a:gd name="T2" fmla="*/ 65 w 16620"/>
                <a:gd name="T3" fmla="*/ 4480 h 11158"/>
                <a:gd name="T4" fmla="*/ 128 w 16620"/>
                <a:gd name="T5" fmla="*/ 4494 h 11158"/>
                <a:gd name="T6" fmla="*/ 188 w 16620"/>
                <a:gd name="T7" fmla="*/ 4509 h 11158"/>
                <a:gd name="T8" fmla="*/ 246 w 16620"/>
                <a:gd name="T9" fmla="*/ 4521 h 11158"/>
                <a:gd name="T10" fmla="*/ 353 w 16620"/>
                <a:gd name="T11" fmla="*/ 4545 h 11158"/>
                <a:gd name="T12" fmla="*/ 450 w 16620"/>
                <a:gd name="T13" fmla="*/ 4568 h 11158"/>
                <a:gd name="T14" fmla="*/ 495 w 16620"/>
                <a:gd name="T15" fmla="*/ 4580 h 11158"/>
                <a:gd name="T16" fmla="*/ 538 w 16620"/>
                <a:gd name="T17" fmla="*/ 4591 h 11158"/>
                <a:gd name="T18" fmla="*/ 579 w 16620"/>
                <a:gd name="T19" fmla="*/ 4603 h 11158"/>
                <a:gd name="T20" fmla="*/ 616 w 16620"/>
                <a:gd name="T21" fmla="*/ 4616 h 11158"/>
                <a:gd name="T22" fmla="*/ 652 w 16620"/>
                <a:gd name="T23" fmla="*/ 4631 h 11158"/>
                <a:gd name="T24" fmla="*/ 686 w 16620"/>
                <a:gd name="T25" fmla="*/ 4645 h 11158"/>
                <a:gd name="T26" fmla="*/ 717 w 16620"/>
                <a:gd name="T27" fmla="*/ 4663 h 11158"/>
                <a:gd name="T28" fmla="*/ 747 w 16620"/>
                <a:gd name="T29" fmla="*/ 4682 h 11158"/>
                <a:gd name="T30" fmla="*/ 774 w 16620"/>
                <a:gd name="T31" fmla="*/ 4702 h 11158"/>
                <a:gd name="T32" fmla="*/ 799 w 16620"/>
                <a:gd name="T33" fmla="*/ 4725 h 11158"/>
                <a:gd name="T34" fmla="*/ 822 w 16620"/>
                <a:gd name="T35" fmla="*/ 4750 h 11158"/>
                <a:gd name="T36" fmla="*/ 843 w 16620"/>
                <a:gd name="T37" fmla="*/ 4779 h 11158"/>
                <a:gd name="T38" fmla="*/ 862 w 16620"/>
                <a:gd name="T39" fmla="*/ 4810 h 11158"/>
                <a:gd name="T40" fmla="*/ 880 w 16620"/>
                <a:gd name="T41" fmla="*/ 4845 h 11158"/>
                <a:gd name="T42" fmla="*/ 895 w 16620"/>
                <a:gd name="T43" fmla="*/ 4882 h 11158"/>
                <a:gd name="T44" fmla="*/ 909 w 16620"/>
                <a:gd name="T45" fmla="*/ 4924 h 11158"/>
                <a:gd name="T46" fmla="*/ 921 w 16620"/>
                <a:gd name="T47" fmla="*/ 4969 h 11158"/>
                <a:gd name="T48" fmla="*/ 932 w 16620"/>
                <a:gd name="T49" fmla="*/ 5019 h 11158"/>
                <a:gd name="T50" fmla="*/ 940 w 16620"/>
                <a:gd name="T51" fmla="*/ 5073 h 11158"/>
                <a:gd name="T52" fmla="*/ 947 w 16620"/>
                <a:gd name="T53" fmla="*/ 5133 h 11158"/>
                <a:gd name="T54" fmla="*/ 953 w 16620"/>
                <a:gd name="T55" fmla="*/ 5196 h 11158"/>
                <a:gd name="T56" fmla="*/ 956 w 16620"/>
                <a:gd name="T57" fmla="*/ 5264 h 11158"/>
                <a:gd name="T58" fmla="*/ 958 w 16620"/>
                <a:gd name="T59" fmla="*/ 5339 h 11158"/>
                <a:gd name="T60" fmla="*/ 959 w 16620"/>
                <a:gd name="T61" fmla="*/ 5419 h 11158"/>
                <a:gd name="T62" fmla="*/ 959 w 16620"/>
                <a:gd name="T63" fmla="*/ 11158 h 11158"/>
                <a:gd name="T64" fmla="*/ 1598 w 16620"/>
                <a:gd name="T65" fmla="*/ 11158 h 11158"/>
                <a:gd name="T66" fmla="*/ 1598 w 16620"/>
                <a:gd name="T67" fmla="*/ 5419 h 11158"/>
                <a:gd name="T68" fmla="*/ 8330 w 16620"/>
                <a:gd name="T69" fmla="*/ 9211 h 11158"/>
                <a:gd name="T70" fmla="*/ 16517 w 16620"/>
                <a:gd name="T71" fmla="*/ 4292 h 11158"/>
                <a:gd name="T72" fmla="*/ 16620 w 16620"/>
                <a:gd name="T73" fmla="*/ 3825 h 11158"/>
                <a:gd name="T74" fmla="*/ 8310 w 16620"/>
                <a:gd name="T75" fmla="*/ 0 h 11158"/>
                <a:gd name="T76" fmla="*/ 0 w 16620"/>
                <a:gd name="T77" fmla="*/ 3825 h 11158"/>
                <a:gd name="T78" fmla="*/ 0 w 16620"/>
                <a:gd name="T79" fmla="*/ 4462 h 1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20" h="11158">
                  <a:moveTo>
                    <a:pt x="0" y="4462"/>
                  </a:moveTo>
                  <a:lnTo>
                    <a:pt x="65" y="4480"/>
                  </a:lnTo>
                  <a:lnTo>
                    <a:pt x="128" y="4494"/>
                  </a:lnTo>
                  <a:lnTo>
                    <a:pt x="188" y="4509"/>
                  </a:lnTo>
                  <a:lnTo>
                    <a:pt x="246" y="4521"/>
                  </a:lnTo>
                  <a:lnTo>
                    <a:pt x="353" y="4545"/>
                  </a:lnTo>
                  <a:lnTo>
                    <a:pt x="450" y="4568"/>
                  </a:lnTo>
                  <a:lnTo>
                    <a:pt x="495" y="4580"/>
                  </a:lnTo>
                  <a:lnTo>
                    <a:pt x="538" y="4591"/>
                  </a:lnTo>
                  <a:lnTo>
                    <a:pt x="579" y="4603"/>
                  </a:lnTo>
                  <a:lnTo>
                    <a:pt x="616" y="4616"/>
                  </a:lnTo>
                  <a:lnTo>
                    <a:pt x="652" y="4631"/>
                  </a:lnTo>
                  <a:lnTo>
                    <a:pt x="686" y="4645"/>
                  </a:lnTo>
                  <a:lnTo>
                    <a:pt x="717" y="4663"/>
                  </a:lnTo>
                  <a:lnTo>
                    <a:pt x="747" y="4682"/>
                  </a:lnTo>
                  <a:lnTo>
                    <a:pt x="774" y="4702"/>
                  </a:lnTo>
                  <a:lnTo>
                    <a:pt x="799" y="4725"/>
                  </a:lnTo>
                  <a:lnTo>
                    <a:pt x="822" y="4750"/>
                  </a:lnTo>
                  <a:lnTo>
                    <a:pt x="843" y="4779"/>
                  </a:lnTo>
                  <a:lnTo>
                    <a:pt x="862" y="4810"/>
                  </a:lnTo>
                  <a:lnTo>
                    <a:pt x="880" y="4845"/>
                  </a:lnTo>
                  <a:lnTo>
                    <a:pt x="895" y="4882"/>
                  </a:lnTo>
                  <a:lnTo>
                    <a:pt x="909" y="4924"/>
                  </a:lnTo>
                  <a:lnTo>
                    <a:pt x="921" y="4969"/>
                  </a:lnTo>
                  <a:lnTo>
                    <a:pt x="932" y="5019"/>
                  </a:lnTo>
                  <a:lnTo>
                    <a:pt x="940" y="5073"/>
                  </a:lnTo>
                  <a:lnTo>
                    <a:pt x="947" y="5133"/>
                  </a:lnTo>
                  <a:lnTo>
                    <a:pt x="953" y="5196"/>
                  </a:lnTo>
                  <a:lnTo>
                    <a:pt x="956" y="5264"/>
                  </a:lnTo>
                  <a:lnTo>
                    <a:pt x="958" y="5339"/>
                  </a:lnTo>
                  <a:lnTo>
                    <a:pt x="959" y="5419"/>
                  </a:lnTo>
                  <a:lnTo>
                    <a:pt x="959" y="11158"/>
                  </a:lnTo>
                  <a:lnTo>
                    <a:pt x="1598" y="11158"/>
                  </a:lnTo>
                  <a:lnTo>
                    <a:pt x="1598" y="5419"/>
                  </a:lnTo>
                  <a:lnTo>
                    <a:pt x="8330" y="9211"/>
                  </a:lnTo>
                  <a:lnTo>
                    <a:pt x="16517" y="4292"/>
                  </a:lnTo>
                  <a:lnTo>
                    <a:pt x="16620" y="3825"/>
                  </a:lnTo>
                  <a:lnTo>
                    <a:pt x="8310" y="0"/>
                  </a:lnTo>
                  <a:lnTo>
                    <a:pt x="0" y="3825"/>
                  </a:lnTo>
                  <a:lnTo>
                    <a:pt x="0" y="446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6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36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7" name="슬라이드 10 형태 6 그룹 2">
              <a:extLst>
                <a:ext uri="{FF2B5EF4-FFF2-40B4-BE49-F238E27FC236}">
                  <a16:creationId xmlns:a16="http://schemas.microsoft.com/office/drawing/2014/main" id="{D34FAD87-3F50-449F-A531-C637DE31D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168" y="2502171"/>
              <a:ext cx="1927229" cy="1517651"/>
            </a:xfrm>
            <a:custGeom>
              <a:avLst/>
              <a:gdLst>
                <a:gd name="T0" fmla="*/ 11030 w 12146"/>
                <a:gd name="T1" fmla="*/ 4122 h 9555"/>
                <a:gd name="T2" fmla="*/ 11252 w 12146"/>
                <a:gd name="T3" fmla="*/ 4107 h 9555"/>
                <a:gd name="T4" fmla="*/ 11385 w 12146"/>
                <a:gd name="T5" fmla="*/ 4096 h 9555"/>
                <a:gd name="T6" fmla="*/ 11507 w 12146"/>
                <a:gd name="T7" fmla="*/ 4083 h 9555"/>
                <a:gd name="T8" fmla="*/ 11617 w 12146"/>
                <a:gd name="T9" fmla="*/ 4065 h 9555"/>
                <a:gd name="T10" fmla="*/ 11717 w 12146"/>
                <a:gd name="T11" fmla="*/ 4041 h 9555"/>
                <a:gd name="T12" fmla="*/ 11805 w 12146"/>
                <a:gd name="T13" fmla="*/ 4010 h 9555"/>
                <a:gd name="T14" fmla="*/ 11883 w 12146"/>
                <a:gd name="T15" fmla="*/ 3968 h 9555"/>
                <a:gd name="T16" fmla="*/ 11949 w 12146"/>
                <a:gd name="T17" fmla="*/ 3916 h 9555"/>
                <a:gd name="T18" fmla="*/ 12006 w 12146"/>
                <a:gd name="T19" fmla="*/ 3851 h 9555"/>
                <a:gd name="T20" fmla="*/ 12053 w 12146"/>
                <a:gd name="T21" fmla="*/ 3771 h 9555"/>
                <a:gd name="T22" fmla="*/ 12090 w 12146"/>
                <a:gd name="T23" fmla="*/ 3673 h 9555"/>
                <a:gd name="T24" fmla="*/ 12117 w 12146"/>
                <a:gd name="T25" fmla="*/ 3559 h 9555"/>
                <a:gd name="T26" fmla="*/ 12136 w 12146"/>
                <a:gd name="T27" fmla="*/ 3423 h 9555"/>
                <a:gd name="T28" fmla="*/ 12144 w 12146"/>
                <a:gd name="T29" fmla="*/ 3266 h 9555"/>
                <a:gd name="T30" fmla="*/ 12146 w 12146"/>
                <a:gd name="T31" fmla="*/ 309 h 9555"/>
                <a:gd name="T32" fmla="*/ 6081 w 12146"/>
                <a:gd name="T33" fmla="*/ 3512 h 9555"/>
                <a:gd name="T34" fmla="*/ 0 w 12146"/>
                <a:gd name="T35" fmla="*/ 309 h 9555"/>
                <a:gd name="T36" fmla="*/ 0 w 12146"/>
                <a:gd name="T37" fmla="*/ 3259 h 9555"/>
                <a:gd name="T38" fmla="*/ 7 w 12146"/>
                <a:gd name="T39" fmla="*/ 3402 h 9555"/>
                <a:gd name="T40" fmla="*/ 19 w 12146"/>
                <a:gd name="T41" fmla="*/ 3524 h 9555"/>
                <a:gd name="T42" fmla="*/ 38 w 12146"/>
                <a:gd name="T43" fmla="*/ 3628 h 9555"/>
                <a:gd name="T44" fmla="*/ 64 w 12146"/>
                <a:gd name="T45" fmla="*/ 3715 h 9555"/>
                <a:gd name="T46" fmla="*/ 97 w 12146"/>
                <a:gd name="T47" fmla="*/ 3788 h 9555"/>
                <a:gd name="T48" fmla="*/ 137 w 12146"/>
                <a:gd name="T49" fmla="*/ 3847 h 9555"/>
                <a:gd name="T50" fmla="*/ 185 w 12146"/>
                <a:gd name="T51" fmla="*/ 3896 h 9555"/>
                <a:gd name="T52" fmla="*/ 241 w 12146"/>
                <a:gd name="T53" fmla="*/ 3935 h 9555"/>
                <a:gd name="T54" fmla="*/ 307 w 12146"/>
                <a:gd name="T55" fmla="*/ 3967 h 9555"/>
                <a:gd name="T56" fmla="*/ 381 w 12146"/>
                <a:gd name="T57" fmla="*/ 3994 h 9555"/>
                <a:gd name="T58" fmla="*/ 464 w 12146"/>
                <a:gd name="T59" fmla="*/ 4018 h 9555"/>
                <a:gd name="T60" fmla="*/ 606 w 12146"/>
                <a:gd name="T61" fmla="*/ 4051 h 9555"/>
                <a:gd name="T62" fmla="*/ 771 w 12146"/>
                <a:gd name="T63" fmla="*/ 4089 h 9555"/>
                <a:gd name="T64" fmla="*/ 894 w 12146"/>
                <a:gd name="T65" fmla="*/ 4118 h 9555"/>
                <a:gd name="T66" fmla="*/ 959 w 12146"/>
                <a:gd name="T67" fmla="*/ 7005 h 9555"/>
                <a:gd name="T68" fmla="*/ 2557 w 12146"/>
                <a:gd name="T69" fmla="*/ 9555 h 9555"/>
                <a:gd name="T70" fmla="*/ 4794 w 12146"/>
                <a:gd name="T71" fmla="*/ 7005 h 9555"/>
                <a:gd name="T72" fmla="*/ 7352 w 12146"/>
                <a:gd name="T73" fmla="*/ 9555 h 9555"/>
                <a:gd name="T74" fmla="*/ 9589 w 12146"/>
                <a:gd name="T75" fmla="*/ 7005 h 9555"/>
                <a:gd name="T76" fmla="*/ 10867 w 12146"/>
                <a:gd name="T77" fmla="*/ 4135 h 9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146" h="9555">
                  <a:moveTo>
                    <a:pt x="10867" y="4135"/>
                  </a:moveTo>
                  <a:lnTo>
                    <a:pt x="11030" y="4122"/>
                  </a:lnTo>
                  <a:lnTo>
                    <a:pt x="11182" y="4112"/>
                  </a:lnTo>
                  <a:lnTo>
                    <a:pt x="11252" y="4107"/>
                  </a:lnTo>
                  <a:lnTo>
                    <a:pt x="11321" y="4101"/>
                  </a:lnTo>
                  <a:lnTo>
                    <a:pt x="11385" y="4096"/>
                  </a:lnTo>
                  <a:lnTo>
                    <a:pt x="11447" y="4090"/>
                  </a:lnTo>
                  <a:lnTo>
                    <a:pt x="11507" y="4083"/>
                  </a:lnTo>
                  <a:lnTo>
                    <a:pt x="11564" y="4074"/>
                  </a:lnTo>
                  <a:lnTo>
                    <a:pt x="11617" y="4065"/>
                  </a:lnTo>
                  <a:lnTo>
                    <a:pt x="11669" y="4054"/>
                  </a:lnTo>
                  <a:lnTo>
                    <a:pt x="11717" y="4041"/>
                  </a:lnTo>
                  <a:lnTo>
                    <a:pt x="11762" y="4027"/>
                  </a:lnTo>
                  <a:lnTo>
                    <a:pt x="11805" y="4010"/>
                  </a:lnTo>
                  <a:lnTo>
                    <a:pt x="11845" y="3990"/>
                  </a:lnTo>
                  <a:lnTo>
                    <a:pt x="11883" y="3968"/>
                  </a:lnTo>
                  <a:lnTo>
                    <a:pt x="11917" y="3943"/>
                  </a:lnTo>
                  <a:lnTo>
                    <a:pt x="11949" y="3916"/>
                  </a:lnTo>
                  <a:lnTo>
                    <a:pt x="11979" y="3885"/>
                  </a:lnTo>
                  <a:lnTo>
                    <a:pt x="12006" y="3851"/>
                  </a:lnTo>
                  <a:lnTo>
                    <a:pt x="12031" y="3812"/>
                  </a:lnTo>
                  <a:lnTo>
                    <a:pt x="12053" y="3771"/>
                  </a:lnTo>
                  <a:lnTo>
                    <a:pt x="12073" y="3724"/>
                  </a:lnTo>
                  <a:lnTo>
                    <a:pt x="12090" y="3673"/>
                  </a:lnTo>
                  <a:lnTo>
                    <a:pt x="12105" y="3618"/>
                  </a:lnTo>
                  <a:lnTo>
                    <a:pt x="12117" y="3559"/>
                  </a:lnTo>
                  <a:lnTo>
                    <a:pt x="12128" y="3493"/>
                  </a:lnTo>
                  <a:lnTo>
                    <a:pt x="12136" y="3423"/>
                  </a:lnTo>
                  <a:lnTo>
                    <a:pt x="12141" y="3347"/>
                  </a:lnTo>
                  <a:lnTo>
                    <a:pt x="12144" y="3266"/>
                  </a:lnTo>
                  <a:lnTo>
                    <a:pt x="12146" y="3179"/>
                  </a:lnTo>
                  <a:lnTo>
                    <a:pt x="12146" y="309"/>
                  </a:lnTo>
                  <a:lnTo>
                    <a:pt x="11973" y="19"/>
                  </a:lnTo>
                  <a:lnTo>
                    <a:pt x="6081" y="3512"/>
                  </a:lnTo>
                  <a:lnTo>
                    <a:pt x="182" y="0"/>
                  </a:lnTo>
                  <a:lnTo>
                    <a:pt x="0" y="309"/>
                  </a:lnTo>
                  <a:lnTo>
                    <a:pt x="0" y="3179"/>
                  </a:lnTo>
                  <a:lnTo>
                    <a:pt x="0" y="3259"/>
                  </a:lnTo>
                  <a:lnTo>
                    <a:pt x="4" y="3332"/>
                  </a:lnTo>
                  <a:lnTo>
                    <a:pt x="7" y="3402"/>
                  </a:lnTo>
                  <a:lnTo>
                    <a:pt x="12" y="3465"/>
                  </a:lnTo>
                  <a:lnTo>
                    <a:pt x="19" y="3524"/>
                  </a:lnTo>
                  <a:lnTo>
                    <a:pt x="27" y="3579"/>
                  </a:lnTo>
                  <a:lnTo>
                    <a:pt x="38" y="3628"/>
                  </a:lnTo>
                  <a:lnTo>
                    <a:pt x="50" y="3673"/>
                  </a:lnTo>
                  <a:lnTo>
                    <a:pt x="64" y="3715"/>
                  </a:lnTo>
                  <a:lnTo>
                    <a:pt x="79" y="3753"/>
                  </a:lnTo>
                  <a:lnTo>
                    <a:pt x="97" y="3788"/>
                  </a:lnTo>
                  <a:lnTo>
                    <a:pt x="116" y="3819"/>
                  </a:lnTo>
                  <a:lnTo>
                    <a:pt x="137" y="3847"/>
                  </a:lnTo>
                  <a:lnTo>
                    <a:pt x="160" y="3873"/>
                  </a:lnTo>
                  <a:lnTo>
                    <a:pt x="185" y="3896"/>
                  </a:lnTo>
                  <a:lnTo>
                    <a:pt x="212" y="3916"/>
                  </a:lnTo>
                  <a:lnTo>
                    <a:pt x="241" y="3935"/>
                  </a:lnTo>
                  <a:lnTo>
                    <a:pt x="274" y="3952"/>
                  </a:lnTo>
                  <a:lnTo>
                    <a:pt x="307" y="3967"/>
                  </a:lnTo>
                  <a:lnTo>
                    <a:pt x="343" y="3982"/>
                  </a:lnTo>
                  <a:lnTo>
                    <a:pt x="381" y="3994"/>
                  </a:lnTo>
                  <a:lnTo>
                    <a:pt x="421" y="4007"/>
                  </a:lnTo>
                  <a:lnTo>
                    <a:pt x="464" y="4018"/>
                  </a:lnTo>
                  <a:lnTo>
                    <a:pt x="508" y="4030"/>
                  </a:lnTo>
                  <a:lnTo>
                    <a:pt x="606" y="4051"/>
                  </a:lnTo>
                  <a:lnTo>
                    <a:pt x="713" y="4075"/>
                  </a:lnTo>
                  <a:lnTo>
                    <a:pt x="771" y="4089"/>
                  </a:lnTo>
                  <a:lnTo>
                    <a:pt x="831" y="4102"/>
                  </a:lnTo>
                  <a:lnTo>
                    <a:pt x="894" y="4118"/>
                  </a:lnTo>
                  <a:lnTo>
                    <a:pt x="959" y="4135"/>
                  </a:lnTo>
                  <a:lnTo>
                    <a:pt x="959" y="7005"/>
                  </a:lnTo>
                  <a:lnTo>
                    <a:pt x="2557" y="7005"/>
                  </a:lnTo>
                  <a:lnTo>
                    <a:pt x="2557" y="9555"/>
                  </a:lnTo>
                  <a:lnTo>
                    <a:pt x="4794" y="9555"/>
                  </a:lnTo>
                  <a:lnTo>
                    <a:pt x="4794" y="7005"/>
                  </a:lnTo>
                  <a:lnTo>
                    <a:pt x="7352" y="7005"/>
                  </a:lnTo>
                  <a:lnTo>
                    <a:pt x="7352" y="9555"/>
                  </a:lnTo>
                  <a:lnTo>
                    <a:pt x="9589" y="9555"/>
                  </a:lnTo>
                  <a:lnTo>
                    <a:pt x="9589" y="7005"/>
                  </a:lnTo>
                  <a:lnTo>
                    <a:pt x="10867" y="7005"/>
                  </a:lnTo>
                  <a:lnTo>
                    <a:pt x="10867" y="413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6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36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7A6CB92-9A87-4691-83BE-C87F44D2C5FF}"/>
              </a:ext>
            </a:extLst>
          </p:cNvPr>
          <p:cNvSpPr txBox="1"/>
          <p:nvPr/>
        </p:nvSpPr>
        <p:spPr>
          <a:xfrm>
            <a:off x="11592560" y="6573520"/>
            <a:ext cx="68072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8103535-315D-4003-94C7-F7FFB7B228C0}" type="slidenum">
              <a:rPr lang="en-US" altLang="ko-KR" sz="1200" smtClean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fld>
            <a:r>
              <a:rPr lang="en-US" altLang="ko-KR" sz="12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/18</a:t>
            </a:r>
            <a:endParaRPr lang="ko-KR" altLang="en-US" sz="1200" dirty="0">
              <a:solidFill>
                <a:srgbClr val="59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9780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869ADD-EE27-9442-AD2C-A77DAA1CE93D}"/>
              </a:ext>
            </a:extLst>
          </p:cNvPr>
          <p:cNvSpPr txBox="1"/>
          <p:nvPr/>
        </p:nvSpPr>
        <p:spPr>
          <a:xfrm>
            <a:off x="969643" y="793295"/>
            <a:ext cx="10252713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[1] </a:t>
            </a:r>
            <a:r>
              <a:rPr kumimoji="1" lang="en" altLang="ko-Kore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Derringer,G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., </a:t>
            </a:r>
            <a:r>
              <a:rPr kumimoji="1" lang="en" altLang="ko-Kore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Suich,R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.(1980),"Simultaneous surface optimization of Several Response Variables", Journal of Quality, Vol.27, No.1, pp.34-39</a:t>
            </a:r>
          </a:p>
          <a:p>
            <a:endParaRPr kumimoji="1" lang="en" altLang="ko-Kore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[2] 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윤지호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(2007), “</a:t>
            </a:r>
            <a:r>
              <a:rPr kumimoji="1"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다수공급자물품계약제도에서의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공공조달업체 사후평가 모델에 관한 연구”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명지대학교 석사학위논문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1-61</a:t>
            </a:r>
          </a:p>
          <a:p>
            <a:endParaRPr kumimoji="1"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[3] 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Manoj Kumar, Prem </a:t>
            </a:r>
            <a:r>
              <a:rPr kumimoji="1" lang="en" altLang="ko-Kore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Vrat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R. Shankar. (2004), “A fuzzy goal programming approach for vendor selection problem in a supply chain”, Computers &amp; Industrial Engineering, Vol 46, Issue 1, pp.69-85</a:t>
            </a:r>
          </a:p>
          <a:p>
            <a:endParaRPr kumimoji="1" lang="en" altLang="ko-Kore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[4] Manoj Kumar, Prem </a:t>
            </a:r>
            <a:r>
              <a:rPr kumimoji="1" lang="en" altLang="ko-Kore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Vrat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Ravi Shankar. (2006), “A fuzzy programming approach for vendor selection problem in a supply chain”, International Journal of Production Economics, Vol 101, Issue 2, pp.273-285</a:t>
            </a:r>
          </a:p>
          <a:p>
            <a:endParaRPr kumimoji="1" lang="en" altLang="ko-Kore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[5] 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이광형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1"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오길록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"</a:t>
            </a:r>
            <a:r>
              <a:rPr kumimoji="1"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퍼지이론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응용 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권 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이론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", 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홍릉과학출판사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(1991), 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p.2-13~2-32, 6-3~6-30</a:t>
            </a:r>
          </a:p>
          <a:p>
            <a:endParaRPr kumimoji="1" lang="en" altLang="ko-Kore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[6] </a:t>
            </a:r>
            <a:r>
              <a:rPr kumimoji="1"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박광하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"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조달청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경기도 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"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조달 행정 공정성 강화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" 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각자 선언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", 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정보통신신문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2021.03.26, 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</a:t>
            </a:r>
            <a:r>
              <a:rPr kumimoji="1" lang="en" altLang="ko-Kore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www.koit.co.kr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/news/</a:t>
            </a:r>
            <a:r>
              <a:rPr kumimoji="1" lang="en" altLang="ko-Kore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articleView.html?idxno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=81397</a:t>
            </a:r>
          </a:p>
          <a:p>
            <a:endParaRPr kumimoji="1" lang="en" altLang="ko-Kore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[7] </a:t>
            </a:r>
            <a:r>
              <a:rPr kumimoji="1"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김연균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"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다수공급자계약 ‘예산 절감 기회 상실 사례 확인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", 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정보통신신문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2021.06.17, 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</a:t>
            </a:r>
            <a:r>
              <a:rPr kumimoji="1" lang="en" altLang="ko-Kore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www.koit.co.kr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/news/</a:t>
            </a:r>
            <a:r>
              <a:rPr kumimoji="1" lang="en" altLang="ko-Kore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articleView.html?idxno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=85843</a:t>
            </a:r>
          </a:p>
          <a:p>
            <a:endParaRPr kumimoji="1" lang="en" altLang="ko-Kore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[8] 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박용근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"</a:t>
            </a:r>
            <a:r>
              <a:rPr kumimoji="1"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유령업체에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놀아나는 ‘조달청 다수공급자계약제도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MAS)’…“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공장 가 보니 </a:t>
            </a:r>
            <a:r>
              <a:rPr kumimoji="1"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설비없고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쓰레기장 방불”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", 2021.09.14., 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</a:t>
            </a:r>
            <a:r>
              <a:rPr kumimoji="1" lang="en" altLang="ko-Kore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m.khan.co.kr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/national/national-general/article/202109140803001#c2b</a:t>
            </a:r>
          </a:p>
          <a:p>
            <a:endParaRPr kumimoji="1" lang="en" altLang="ko-Kore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[9] 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조달청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웹사이트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]. (2022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). </a:t>
            </a:r>
            <a:r>
              <a:rPr kumimoji="1" lang="en" altLang="ko-Kore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URL:https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</a:t>
            </a:r>
            <a:r>
              <a:rPr kumimoji="1" lang="en" altLang="ko-Kore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www.pps.go.kr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kumimoji="1" lang="en" altLang="ko-Kore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kor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kumimoji="1" lang="en" altLang="ko-Kore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index.do</a:t>
            </a:r>
            <a:endParaRPr kumimoji="1" lang="en" altLang="ko-Kore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kumimoji="1" lang="en" altLang="ko-Kore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[10] 1,2_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다수공급자계약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pdf, 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이주용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kumimoji="1"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조달교육원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</a:t>
            </a:r>
          </a:p>
          <a:p>
            <a:endParaRPr kumimoji="1"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</a:t>
            </a:r>
            <a:r>
              <a:rPr kumimoji="1" lang="en" altLang="ko-Kore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www.pps.go.kr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kumimoji="1" lang="en" altLang="ko-Kore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hrd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/home/</a:t>
            </a:r>
            <a:r>
              <a:rPr kumimoji="1" lang="en" altLang="ko-Kore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UserBoardActionUpdate.do?method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kumimoji="1" lang="en" altLang="ko-Kore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detail&amp;BO_CODE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=REFERENCE_ROOM&amp;BO_IDX=4301&amp;ROOT_MEN</a:t>
            </a:r>
          </a:p>
          <a:p>
            <a:endParaRPr kumimoji="1" lang="en" altLang="ko-Kore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U=MENU002&amp;CHILD_MENU=MENU209&amp;searchText=&amp;</a:t>
            </a:r>
            <a:r>
              <a:rPr kumimoji="1" lang="en" altLang="ko-Kore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pageLine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=10&amp;pageNo=10</a:t>
            </a:r>
          </a:p>
          <a:p>
            <a:endParaRPr kumimoji="1" lang="en" altLang="ko-Kore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[11] 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물품 다수공급자계약 업무처리규정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kumimoji="1" lang="en" altLang="ko-Kore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hwp</a:t>
            </a:r>
            <a:endParaRPr kumimoji="1" lang="en" altLang="ko-Kore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kumimoji="1" lang="en" altLang="ko-Kore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http://</a:t>
            </a:r>
            <a:r>
              <a:rPr kumimoji="1" lang="en" altLang="ko-Kore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www.gmas.or.kr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/02.information/</a:t>
            </a:r>
            <a:r>
              <a:rPr kumimoji="1" lang="en" altLang="ko-Kore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regulation.jsp?MENUCODE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=020400&amp;PAGENO=1&amp;SELECT=&amp;KEYWORD=&amp;SELECT2=&amp;KEYWORD2= &amp;SELECT3=&amp;KEYWORD3=&amp;JOB=</a:t>
            </a:r>
            <a:r>
              <a:rPr kumimoji="1" lang="en" altLang="ko-Kore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read&amp;SEQ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=17&amp;TYPE=0&amp;&amp;TABLENAME=BOARD_REGULATION</a:t>
            </a:r>
          </a:p>
          <a:p>
            <a:endParaRPr kumimoji="1" lang="en" altLang="ko-Kore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[12] 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조달청 데이터 활용 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조달정보개방포털 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종합쇼핑몰 </a:t>
            </a:r>
            <a:r>
              <a:rPr kumimoji="1"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납품요구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상세내역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http://data.g2b.go.kr:8275/</a:t>
            </a:r>
            <a:r>
              <a:rPr kumimoji="1" lang="en" altLang="ko-Kore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pt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kumimoji="1" lang="en" altLang="ko-Kore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pubdata</a:t>
            </a:r>
            <a:r>
              <a:rPr kumimoji="1" lang="en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kumimoji="1" lang="en" altLang="ko-Kore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moveGnrlzSopmalDvyfgDemandDetailPop.do</a:t>
            </a:r>
            <a:endParaRPr kumimoji="1" lang="ko-Kore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组合 22">
            <a:extLst>
              <a:ext uri="{FF2B5EF4-FFF2-40B4-BE49-F238E27FC236}">
                <a16:creationId xmlns:a16="http://schemas.microsoft.com/office/drawing/2014/main" id="{3706D246-82BB-6F45-9B03-F72854FD5A20}"/>
              </a:ext>
            </a:extLst>
          </p:cNvPr>
          <p:cNvGrpSpPr/>
          <p:nvPr/>
        </p:nvGrpSpPr>
        <p:grpSpPr>
          <a:xfrm>
            <a:off x="391635" y="261371"/>
            <a:ext cx="545432" cy="523115"/>
            <a:chOff x="683572" y="1489348"/>
            <a:chExt cx="2638425" cy="2530474"/>
          </a:xfrm>
          <a:solidFill>
            <a:srgbClr val="FF3737"/>
          </a:solidFill>
        </p:grpSpPr>
        <p:sp>
          <p:nvSpPr>
            <p:cNvPr id="5" name="슬라이드 10 형태 6 그룹 1">
              <a:extLst>
                <a:ext uri="{FF2B5EF4-FFF2-40B4-BE49-F238E27FC236}">
                  <a16:creationId xmlns:a16="http://schemas.microsoft.com/office/drawing/2014/main" id="{1FB53BB7-99CA-3642-A34F-495BAB5E3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72" y="1489348"/>
              <a:ext cx="2638425" cy="1771652"/>
            </a:xfrm>
            <a:custGeom>
              <a:avLst/>
              <a:gdLst>
                <a:gd name="T0" fmla="*/ 0 w 16620"/>
                <a:gd name="T1" fmla="*/ 4462 h 11158"/>
                <a:gd name="T2" fmla="*/ 65 w 16620"/>
                <a:gd name="T3" fmla="*/ 4480 h 11158"/>
                <a:gd name="T4" fmla="*/ 128 w 16620"/>
                <a:gd name="T5" fmla="*/ 4494 h 11158"/>
                <a:gd name="T6" fmla="*/ 188 w 16620"/>
                <a:gd name="T7" fmla="*/ 4509 h 11158"/>
                <a:gd name="T8" fmla="*/ 246 w 16620"/>
                <a:gd name="T9" fmla="*/ 4521 h 11158"/>
                <a:gd name="T10" fmla="*/ 353 w 16620"/>
                <a:gd name="T11" fmla="*/ 4545 h 11158"/>
                <a:gd name="T12" fmla="*/ 450 w 16620"/>
                <a:gd name="T13" fmla="*/ 4568 h 11158"/>
                <a:gd name="T14" fmla="*/ 495 w 16620"/>
                <a:gd name="T15" fmla="*/ 4580 h 11158"/>
                <a:gd name="T16" fmla="*/ 538 w 16620"/>
                <a:gd name="T17" fmla="*/ 4591 h 11158"/>
                <a:gd name="T18" fmla="*/ 579 w 16620"/>
                <a:gd name="T19" fmla="*/ 4603 h 11158"/>
                <a:gd name="T20" fmla="*/ 616 w 16620"/>
                <a:gd name="T21" fmla="*/ 4616 h 11158"/>
                <a:gd name="T22" fmla="*/ 652 w 16620"/>
                <a:gd name="T23" fmla="*/ 4631 h 11158"/>
                <a:gd name="T24" fmla="*/ 686 w 16620"/>
                <a:gd name="T25" fmla="*/ 4645 h 11158"/>
                <a:gd name="T26" fmla="*/ 717 w 16620"/>
                <a:gd name="T27" fmla="*/ 4663 h 11158"/>
                <a:gd name="T28" fmla="*/ 747 w 16620"/>
                <a:gd name="T29" fmla="*/ 4682 h 11158"/>
                <a:gd name="T30" fmla="*/ 774 w 16620"/>
                <a:gd name="T31" fmla="*/ 4702 h 11158"/>
                <a:gd name="T32" fmla="*/ 799 w 16620"/>
                <a:gd name="T33" fmla="*/ 4725 h 11158"/>
                <a:gd name="T34" fmla="*/ 822 w 16620"/>
                <a:gd name="T35" fmla="*/ 4750 h 11158"/>
                <a:gd name="T36" fmla="*/ 843 w 16620"/>
                <a:gd name="T37" fmla="*/ 4779 h 11158"/>
                <a:gd name="T38" fmla="*/ 862 w 16620"/>
                <a:gd name="T39" fmla="*/ 4810 h 11158"/>
                <a:gd name="T40" fmla="*/ 880 w 16620"/>
                <a:gd name="T41" fmla="*/ 4845 h 11158"/>
                <a:gd name="T42" fmla="*/ 895 w 16620"/>
                <a:gd name="T43" fmla="*/ 4882 h 11158"/>
                <a:gd name="T44" fmla="*/ 909 w 16620"/>
                <a:gd name="T45" fmla="*/ 4924 h 11158"/>
                <a:gd name="T46" fmla="*/ 921 w 16620"/>
                <a:gd name="T47" fmla="*/ 4969 h 11158"/>
                <a:gd name="T48" fmla="*/ 932 w 16620"/>
                <a:gd name="T49" fmla="*/ 5019 h 11158"/>
                <a:gd name="T50" fmla="*/ 940 w 16620"/>
                <a:gd name="T51" fmla="*/ 5073 h 11158"/>
                <a:gd name="T52" fmla="*/ 947 w 16620"/>
                <a:gd name="T53" fmla="*/ 5133 h 11158"/>
                <a:gd name="T54" fmla="*/ 953 w 16620"/>
                <a:gd name="T55" fmla="*/ 5196 h 11158"/>
                <a:gd name="T56" fmla="*/ 956 w 16620"/>
                <a:gd name="T57" fmla="*/ 5264 h 11158"/>
                <a:gd name="T58" fmla="*/ 958 w 16620"/>
                <a:gd name="T59" fmla="*/ 5339 h 11158"/>
                <a:gd name="T60" fmla="*/ 959 w 16620"/>
                <a:gd name="T61" fmla="*/ 5419 h 11158"/>
                <a:gd name="T62" fmla="*/ 959 w 16620"/>
                <a:gd name="T63" fmla="*/ 11158 h 11158"/>
                <a:gd name="T64" fmla="*/ 1598 w 16620"/>
                <a:gd name="T65" fmla="*/ 11158 h 11158"/>
                <a:gd name="T66" fmla="*/ 1598 w 16620"/>
                <a:gd name="T67" fmla="*/ 5419 h 11158"/>
                <a:gd name="T68" fmla="*/ 8330 w 16620"/>
                <a:gd name="T69" fmla="*/ 9211 h 11158"/>
                <a:gd name="T70" fmla="*/ 16517 w 16620"/>
                <a:gd name="T71" fmla="*/ 4292 h 11158"/>
                <a:gd name="T72" fmla="*/ 16620 w 16620"/>
                <a:gd name="T73" fmla="*/ 3825 h 11158"/>
                <a:gd name="T74" fmla="*/ 8310 w 16620"/>
                <a:gd name="T75" fmla="*/ 0 h 11158"/>
                <a:gd name="T76" fmla="*/ 0 w 16620"/>
                <a:gd name="T77" fmla="*/ 3825 h 11158"/>
                <a:gd name="T78" fmla="*/ 0 w 16620"/>
                <a:gd name="T79" fmla="*/ 4462 h 1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20" h="11158">
                  <a:moveTo>
                    <a:pt x="0" y="4462"/>
                  </a:moveTo>
                  <a:lnTo>
                    <a:pt x="65" y="4480"/>
                  </a:lnTo>
                  <a:lnTo>
                    <a:pt x="128" y="4494"/>
                  </a:lnTo>
                  <a:lnTo>
                    <a:pt x="188" y="4509"/>
                  </a:lnTo>
                  <a:lnTo>
                    <a:pt x="246" y="4521"/>
                  </a:lnTo>
                  <a:lnTo>
                    <a:pt x="353" y="4545"/>
                  </a:lnTo>
                  <a:lnTo>
                    <a:pt x="450" y="4568"/>
                  </a:lnTo>
                  <a:lnTo>
                    <a:pt x="495" y="4580"/>
                  </a:lnTo>
                  <a:lnTo>
                    <a:pt x="538" y="4591"/>
                  </a:lnTo>
                  <a:lnTo>
                    <a:pt x="579" y="4603"/>
                  </a:lnTo>
                  <a:lnTo>
                    <a:pt x="616" y="4616"/>
                  </a:lnTo>
                  <a:lnTo>
                    <a:pt x="652" y="4631"/>
                  </a:lnTo>
                  <a:lnTo>
                    <a:pt x="686" y="4645"/>
                  </a:lnTo>
                  <a:lnTo>
                    <a:pt x="717" y="4663"/>
                  </a:lnTo>
                  <a:lnTo>
                    <a:pt x="747" y="4682"/>
                  </a:lnTo>
                  <a:lnTo>
                    <a:pt x="774" y="4702"/>
                  </a:lnTo>
                  <a:lnTo>
                    <a:pt x="799" y="4725"/>
                  </a:lnTo>
                  <a:lnTo>
                    <a:pt x="822" y="4750"/>
                  </a:lnTo>
                  <a:lnTo>
                    <a:pt x="843" y="4779"/>
                  </a:lnTo>
                  <a:lnTo>
                    <a:pt x="862" y="4810"/>
                  </a:lnTo>
                  <a:lnTo>
                    <a:pt x="880" y="4845"/>
                  </a:lnTo>
                  <a:lnTo>
                    <a:pt x="895" y="4882"/>
                  </a:lnTo>
                  <a:lnTo>
                    <a:pt x="909" y="4924"/>
                  </a:lnTo>
                  <a:lnTo>
                    <a:pt x="921" y="4969"/>
                  </a:lnTo>
                  <a:lnTo>
                    <a:pt x="932" y="5019"/>
                  </a:lnTo>
                  <a:lnTo>
                    <a:pt x="940" y="5073"/>
                  </a:lnTo>
                  <a:lnTo>
                    <a:pt x="947" y="5133"/>
                  </a:lnTo>
                  <a:lnTo>
                    <a:pt x="953" y="5196"/>
                  </a:lnTo>
                  <a:lnTo>
                    <a:pt x="956" y="5264"/>
                  </a:lnTo>
                  <a:lnTo>
                    <a:pt x="958" y="5339"/>
                  </a:lnTo>
                  <a:lnTo>
                    <a:pt x="959" y="5419"/>
                  </a:lnTo>
                  <a:lnTo>
                    <a:pt x="959" y="11158"/>
                  </a:lnTo>
                  <a:lnTo>
                    <a:pt x="1598" y="11158"/>
                  </a:lnTo>
                  <a:lnTo>
                    <a:pt x="1598" y="5419"/>
                  </a:lnTo>
                  <a:lnTo>
                    <a:pt x="8330" y="9211"/>
                  </a:lnTo>
                  <a:lnTo>
                    <a:pt x="16517" y="4292"/>
                  </a:lnTo>
                  <a:lnTo>
                    <a:pt x="16620" y="3825"/>
                  </a:lnTo>
                  <a:lnTo>
                    <a:pt x="8310" y="0"/>
                  </a:lnTo>
                  <a:lnTo>
                    <a:pt x="0" y="3825"/>
                  </a:lnTo>
                  <a:lnTo>
                    <a:pt x="0" y="446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6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36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6" name="슬라이드 10 형태 6 그룹 2">
              <a:extLst>
                <a:ext uri="{FF2B5EF4-FFF2-40B4-BE49-F238E27FC236}">
                  <a16:creationId xmlns:a16="http://schemas.microsoft.com/office/drawing/2014/main" id="{49A8B656-646C-BB42-8930-B33BF28D9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168" y="2502171"/>
              <a:ext cx="1927229" cy="1517651"/>
            </a:xfrm>
            <a:custGeom>
              <a:avLst/>
              <a:gdLst>
                <a:gd name="T0" fmla="*/ 11030 w 12146"/>
                <a:gd name="T1" fmla="*/ 4122 h 9555"/>
                <a:gd name="T2" fmla="*/ 11252 w 12146"/>
                <a:gd name="T3" fmla="*/ 4107 h 9555"/>
                <a:gd name="T4" fmla="*/ 11385 w 12146"/>
                <a:gd name="T5" fmla="*/ 4096 h 9555"/>
                <a:gd name="T6" fmla="*/ 11507 w 12146"/>
                <a:gd name="T7" fmla="*/ 4083 h 9555"/>
                <a:gd name="T8" fmla="*/ 11617 w 12146"/>
                <a:gd name="T9" fmla="*/ 4065 h 9555"/>
                <a:gd name="T10" fmla="*/ 11717 w 12146"/>
                <a:gd name="T11" fmla="*/ 4041 h 9555"/>
                <a:gd name="T12" fmla="*/ 11805 w 12146"/>
                <a:gd name="T13" fmla="*/ 4010 h 9555"/>
                <a:gd name="T14" fmla="*/ 11883 w 12146"/>
                <a:gd name="T15" fmla="*/ 3968 h 9555"/>
                <a:gd name="T16" fmla="*/ 11949 w 12146"/>
                <a:gd name="T17" fmla="*/ 3916 h 9555"/>
                <a:gd name="T18" fmla="*/ 12006 w 12146"/>
                <a:gd name="T19" fmla="*/ 3851 h 9555"/>
                <a:gd name="T20" fmla="*/ 12053 w 12146"/>
                <a:gd name="T21" fmla="*/ 3771 h 9555"/>
                <a:gd name="T22" fmla="*/ 12090 w 12146"/>
                <a:gd name="T23" fmla="*/ 3673 h 9555"/>
                <a:gd name="T24" fmla="*/ 12117 w 12146"/>
                <a:gd name="T25" fmla="*/ 3559 h 9555"/>
                <a:gd name="T26" fmla="*/ 12136 w 12146"/>
                <a:gd name="T27" fmla="*/ 3423 h 9555"/>
                <a:gd name="T28" fmla="*/ 12144 w 12146"/>
                <a:gd name="T29" fmla="*/ 3266 h 9555"/>
                <a:gd name="T30" fmla="*/ 12146 w 12146"/>
                <a:gd name="T31" fmla="*/ 309 h 9555"/>
                <a:gd name="T32" fmla="*/ 6081 w 12146"/>
                <a:gd name="T33" fmla="*/ 3512 h 9555"/>
                <a:gd name="T34" fmla="*/ 0 w 12146"/>
                <a:gd name="T35" fmla="*/ 309 h 9555"/>
                <a:gd name="T36" fmla="*/ 0 w 12146"/>
                <a:gd name="T37" fmla="*/ 3259 h 9555"/>
                <a:gd name="T38" fmla="*/ 7 w 12146"/>
                <a:gd name="T39" fmla="*/ 3402 h 9555"/>
                <a:gd name="T40" fmla="*/ 19 w 12146"/>
                <a:gd name="T41" fmla="*/ 3524 h 9555"/>
                <a:gd name="T42" fmla="*/ 38 w 12146"/>
                <a:gd name="T43" fmla="*/ 3628 h 9555"/>
                <a:gd name="T44" fmla="*/ 64 w 12146"/>
                <a:gd name="T45" fmla="*/ 3715 h 9555"/>
                <a:gd name="T46" fmla="*/ 97 w 12146"/>
                <a:gd name="T47" fmla="*/ 3788 h 9555"/>
                <a:gd name="T48" fmla="*/ 137 w 12146"/>
                <a:gd name="T49" fmla="*/ 3847 h 9555"/>
                <a:gd name="T50" fmla="*/ 185 w 12146"/>
                <a:gd name="T51" fmla="*/ 3896 h 9555"/>
                <a:gd name="T52" fmla="*/ 241 w 12146"/>
                <a:gd name="T53" fmla="*/ 3935 h 9555"/>
                <a:gd name="T54" fmla="*/ 307 w 12146"/>
                <a:gd name="T55" fmla="*/ 3967 h 9555"/>
                <a:gd name="T56" fmla="*/ 381 w 12146"/>
                <a:gd name="T57" fmla="*/ 3994 h 9555"/>
                <a:gd name="T58" fmla="*/ 464 w 12146"/>
                <a:gd name="T59" fmla="*/ 4018 h 9555"/>
                <a:gd name="T60" fmla="*/ 606 w 12146"/>
                <a:gd name="T61" fmla="*/ 4051 h 9555"/>
                <a:gd name="T62" fmla="*/ 771 w 12146"/>
                <a:gd name="T63" fmla="*/ 4089 h 9555"/>
                <a:gd name="T64" fmla="*/ 894 w 12146"/>
                <a:gd name="T65" fmla="*/ 4118 h 9555"/>
                <a:gd name="T66" fmla="*/ 959 w 12146"/>
                <a:gd name="T67" fmla="*/ 7005 h 9555"/>
                <a:gd name="T68" fmla="*/ 2557 w 12146"/>
                <a:gd name="T69" fmla="*/ 9555 h 9555"/>
                <a:gd name="T70" fmla="*/ 4794 w 12146"/>
                <a:gd name="T71" fmla="*/ 7005 h 9555"/>
                <a:gd name="T72" fmla="*/ 7352 w 12146"/>
                <a:gd name="T73" fmla="*/ 9555 h 9555"/>
                <a:gd name="T74" fmla="*/ 9589 w 12146"/>
                <a:gd name="T75" fmla="*/ 7005 h 9555"/>
                <a:gd name="T76" fmla="*/ 10867 w 12146"/>
                <a:gd name="T77" fmla="*/ 4135 h 9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146" h="9555">
                  <a:moveTo>
                    <a:pt x="10867" y="4135"/>
                  </a:moveTo>
                  <a:lnTo>
                    <a:pt x="11030" y="4122"/>
                  </a:lnTo>
                  <a:lnTo>
                    <a:pt x="11182" y="4112"/>
                  </a:lnTo>
                  <a:lnTo>
                    <a:pt x="11252" y="4107"/>
                  </a:lnTo>
                  <a:lnTo>
                    <a:pt x="11321" y="4101"/>
                  </a:lnTo>
                  <a:lnTo>
                    <a:pt x="11385" y="4096"/>
                  </a:lnTo>
                  <a:lnTo>
                    <a:pt x="11447" y="4090"/>
                  </a:lnTo>
                  <a:lnTo>
                    <a:pt x="11507" y="4083"/>
                  </a:lnTo>
                  <a:lnTo>
                    <a:pt x="11564" y="4074"/>
                  </a:lnTo>
                  <a:lnTo>
                    <a:pt x="11617" y="4065"/>
                  </a:lnTo>
                  <a:lnTo>
                    <a:pt x="11669" y="4054"/>
                  </a:lnTo>
                  <a:lnTo>
                    <a:pt x="11717" y="4041"/>
                  </a:lnTo>
                  <a:lnTo>
                    <a:pt x="11762" y="4027"/>
                  </a:lnTo>
                  <a:lnTo>
                    <a:pt x="11805" y="4010"/>
                  </a:lnTo>
                  <a:lnTo>
                    <a:pt x="11845" y="3990"/>
                  </a:lnTo>
                  <a:lnTo>
                    <a:pt x="11883" y="3968"/>
                  </a:lnTo>
                  <a:lnTo>
                    <a:pt x="11917" y="3943"/>
                  </a:lnTo>
                  <a:lnTo>
                    <a:pt x="11949" y="3916"/>
                  </a:lnTo>
                  <a:lnTo>
                    <a:pt x="11979" y="3885"/>
                  </a:lnTo>
                  <a:lnTo>
                    <a:pt x="12006" y="3851"/>
                  </a:lnTo>
                  <a:lnTo>
                    <a:pt x="12031" y="3812"/>
                  </a:lnTo>
                  <a:lnTo>
                    <a:pt x="12053" y="3771"/>
                  </a:lnTo>
                  <a:lnTo>
                    <a:pt x="12073" y="3724"/>
                  </a:lnTo>
                  <a:lnTo>
                    <a:pt x="12090" y="3673"/>
                  </a:lnTo>
                  <a:lnTo>
                    <a:pt x="12105" y="3618"/>
                  </a:lnTo>
                  <a:lnTo>
                    <a:pt x="12117" y="3559"/>
                  </a:lnTo>
                  <a:lnTo>
                    <a:pt x="12128" y="3493"/>
                  </a:lnTo>
                  <a:lnTo>
                    <a:pt x="12136" y="3423"/>
                  </a:lnTo>
                  <a:lnTo>
                    <a:pt x="12141" y="3347"/>
                  </a:lnTo>
                  <a:lnTo>
                    <a:pt x="12144" y="3266"/>
                  </a:lnTo>
                  <a:lnTo>
                    <a:pt x="12146" y="3179"/>
                  </a:lnTo>
                  <a:lnTo>
                    <a:pt x="12146" y="309"/>
                  </a:lnTo>
                  <a:lnTo>
                    <a:pt x="11973" y="19"/>
                  </a:lnTo>
                  <a:lnTo>
                    <a:pt x="6081" y="3512"/>
                  </a:lnTo>
                  <a:lnTo>
                    <a:pt x="182" y="0"/>
                  </a:lnTo>
                  <a:lnTo>
                    <a:pt x="0" y="309"/>
                  </a:lnTo>
                  <a:lnTo>
                    <a:pt x="0" y="3179"/>
                  </a:lnTo>
                  <a:lnTo>
                    <a:pt x="0" y="3259"/>
                  </a:lnTo>
                  <a:lnTo>
                    <a:pt x="4" y="3332"/>
                  </a:lnTo>
                  <a:lnTo>
                    <a:pt x="7" y="3402"/>
                  </a:lnTo>
                  <a:lnTo>
                    <a:pt x="12" y="3465"/>
                  </a:lnTo>
                  <a:lnTo>
                    <a:pt x="19" y="3524"/>
                  </a:lnTo>
                  <a:lnTo>
                    <a:pt x="27" y="3579"/>
                  </a:lnTo>
                  <a:lnTo>
                    <a:pt x="38" y="3628"/>
                  </a:lnTo>
                  <a:lnTo>
                    <a:pt x="50" y="3673"/>
                  </a:lnTo>
                  <a:lnTo>
                    <a:pt x="64" y="3715"/>
                  </a:lnTo>
                  <a:lnTo>
                    <a:pt x="79" y="3753"/>
                  </a:lnTo>
                  <a:lnTo>
                    <a:pt x="97" y="3788"/>
                  </a:lnTo>
                  <a:lnTo>
                    <a:pt x="116" y="3819"/>
                  </a:lnTo>
                  <a:lnTo>
                    <a:pt x="137" y="3847"/>
                  </a:lnTo>
                  <a:lnTo>
                    <a:pt x="160" y="3873"/>
                  </a:lnTo>
                  <a:lnTo>
                    <a:pt x="185" y="3896"/>
                  </a:lnTo>
                  <a:lnTo>
                    <a:pt x="212" y="3916"/>
                  </a:lnTo>
                  <a:lnTo>
                    <a:pt x="241" y="3935"/>
                  </a:lnTo>
                  <a:lnTo>
                    <a:pt x="274" y="3952"/>
                  </a:lnTo>
                  <a:lnTo>
                    <a:pt x="307" y="3967"/>
                  </a:lnTo>
                  <a:lnTo>
                    <a:pt x="343" y="3982"/>
                  </a:lnTo>
                  <a:lnTo>
                    <a:pt x="381" y="3994"/>
                  </a:lnTo>
                  <a:lnTo>
                    <a:pt x="421" y="4007"/>
                  </a:lnTo>
                  <a:lnTo>
                    <a:pt x="464" y="4018"/>
                  </a:lnTo>
                  <a:lnTo>
                    <a:pt x="508" y="4030"/>
                  </a:lnTo>
                  <a:lnTo>
                    <a:pt x="606" y="4051"/>
                  </a:lnTo>
                  <a:lnTo>
                    <a:pt x="713" y="4075"/>
                  </a:lnTo>
                  <a:lnTo>
                    <a:pt x="771" y="4089"/>
                  </a:lnTo>
                  <a:lnTo>
                    <a:pt x="831" y="4102"/>
                  </a:lnTo>
                  <a:lnTo>
                    <a:pt x="894" y="4118"/>
                  </a:lnTo>
                  <a:lnTo>
                    <a:pt x="959" y="4135"/>
                  </a:lnTo>
                  <a:lnTo>
                    <a:pt x="959" y="7005"/>
                  </a:lnTo>
                  <a:lnTo>
                    <a:pt x="2557" y="7005"/>
                  </a:lnTo>
                  <a:lnTo>
                    <a:pt x="2557" y="9555"/>
                  </a:lnTo>
                  <a:lnTo>
                    <a:pt x="4794" y="9555"/>
                  </a:lnTo>
                  <a:lnTo>
                    <a:pt x="4794" y="7005"/>
                  </a:lnTo>
                  <a:lnTo>
                    <a:pt x="7352" y="7005"/>
                  </a:lnTo>
                  <a:lnTo>
                    <a:pt x="7352" y="9555"/>
                  </a:lnTo>
                  <a:lnTo>
                    <a:pt x="9589" y="9555"/>
                  </a:lnTo>
                  <a:lnTo>
                    <a:pt x="9589" y="7005"/>
                  </a:lnTo>
                  <a:lnTo>
                    <a:pt x="10867" y="7005"/>
                  </a:lnTo>
                  <a:lnTo>
                    <a:pt x="10867" y="413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6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36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7" name="슬라이드 10 형태 6 그룹 3">
            <a:extLst>
              <a:ext uri="{FF2B5EF4-FFF2-40B4-BE49-F238E27FC236}">
                <a16:creationId xmlns:a16="http://schemas.microsoft.com/office/drawing/2014/main" id="{2A6DA32D-E45F-AF45-A44F-35D48C72CBD6}"/>
              </a:ext>
            </a:extLst>
          </p:cNvPr>
          <p:cNvSpPr txBox="1"/>
          <p:nvPr/>
        </p:nvSpPr>
        <p:spPr>
          <a:xfrm>
            <a:off x="937069" y="282863"/>
            <a:ext cx="5158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096990" latinLnBrk="0">
              <a:defRPr/>
            </a:pPr>
            <a:r>
              <a:rPr lang="ko-KR" altLang="en-US" sz="2400" b="1" dirty="0">
                <a:solidFill>
                  <a:prstClr val="black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참고문헌 및 출처</a:t>
            </a:r>
            <a:endParaRPr lang="zh-CN" altLang="en-US" sz="2400" b="1" dirty="0">
              <a:solidFill>
                <a:prstClr val="black"/>
              </a:solidFill>
              <a:latin typeface="나눔스퀘어 ExtraBold" panose="020B0600000101010101" pitchFamily="34" charset="-127"/>
              <a:ea typeface="나눔스퀘어 Extra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28D30A-8E68-454B-B049-F320B9485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83" b="87069" l="2654" r="96921">
                        <a14:foregroundMark x1="7006" y1="61207" x2="3397" y2="76724"/>
                        <a14:foregroundMark x1="2866" y1="25862" x2="4671" y2="22414"/>
                        <a14:foregroundMark x1="12527" y1="35345" x2="15817" y2="35345"/>
                        <a14:foregroundMark x1="14331" y1="40517" x2="15499" y2="52586"/>
                        <a14:foregroundMark x1="14119" y1="54310" x2="14119" y2="63793"/>
                        <a14:foregroundMark x1="19427" y1="34483" x2="17410" y2="34483"/>
                        <a14:foregroundMark x1="20594" y1="33621" x2="20632" y2="37632"/>
                        <a14:foregroundMark x1="23567" y1="32759" x2="23567" y2="37931"/>
                        <a14:foregroundMark x1="24947" y1="54310" x2="25265" y2="56034"/>
                        <a14:foregroundMark x1="21292" y1="67241" x2="21338" y2="68103"/>
                        <a14:foregroundMark x1="21199" y1="65517" x2="21292" y2="67241"/>
                        <a14:foregroundMark x1="21059" y1="62931" x2="21199" y2="65517"/>
                        <a14:foregroundMark x1="21013" y1="62069" x2="21059" y2="62931"/>
                        <a14:foregroundMark x1="20920" y1="60345" x2="21013" y2="62069"/>
                        <a14:foregroundMark x1="20594" y1="54310" x2="20920" y2="60345"/>
                        <a14:foregroundMark x1="20382" y1="53448" x2="17834" y2="52586"/>
                        <a14:foregroundMark x1="25739" y1="40517" x2="25796" y2="46552"/>
                        <a14:foregroundMark x1="25698" y1="36207" x2="25739" y2="40517"/>
                        <a14:foregroundMark x1="25690" y1="35345" x2="25698" y2="36207"/>
                        <a14:foregroundMark x1="39597" y1="46552" x2="39597" y2="46552"/>
                        <a14:foregroundMark x1="39915" y1="38793" x2="39278" y2="49138"/>
                        <a14:foregroundMark x1="42357" y1="32759" x2="44798" y2="31897"/>
                        <a14:foregroundMark x1="48620" y1="42241" x2="49363" y2="51724"/>
                        <a14:foregroundMark x1="41189" y1="45690" x2="41720" y2="54310"/>
                        <a14:foregroundMark x1="48301" y1="31897" x2="48938" y2="33621"/>
                        <a14:foregroundMark x1="50106" y1="35345" x2="50743" y2="40517"/>
                        <a14:foregroundMark x1="40446" y1="31897" x2="37580" y2="38793"/>
                        <a14:foregroundMark x1="48514" y1="31897" x2="51274" y2="41379"/>
                        <a14:foregroundMark x1="50849" y1="37931" x2="51168" y2="44828"/>
                        <a14:foregroundMark x1="51699" y1="49138" x2="51699" y2="51724"/>
                        <a14:foregroundMark x1="39490" y1="31034" x2="38854" y2="34483"/>
                        <a14:foregroundMark x1="36943" y1="49138" x2="37367" y2="53448"/>
                        <a14:foregroundMark x1="56157" y1="34483" x2="58599" y2="34483"/>
                        <a14:foregroundMark x1="56263" y1="58621" x2="58493" y2="62931"/>
                        <a14:foregroundMark x1="56980" y1="45196" x2="57188" y2="47414"/>
                        <a14:foregroundMark x1="55732" y1="31897" x2="56363" y2="38623"/>
                        <a14:foregroundMark x1="56502" y1="52586" x2="56369" y2="59483"/>
                        <a14:foregroundMark x1="56900" y1="31897" x2="56798" y2="37182"/>
                        <a14:foregroundMark x1="56582" y1="32759" x2="56051" y2="37069"/>
                        <a14:foregroundMark x1="59023" y1="55172" x2="59130" y2="63793"/>
                        <a14:foregroundMark x1="56051" y1="31034" x2="56476" y2="32759"/>
                        <a14:foregroundMark x1="62527" y1="31034" x2="63057" y2="37069"/>
                        <a14:foregroundMark x1="64862" y1="38793" x2="64862" y2="49697"/>
                        <a14:foregroundMark x1="64862" y1="33621" x2="64862" y2="38793"/>
                        <a14:foregroundMark x1="64015" y1="63226" x2="64650" y2="65517"/>
                        <a14:foregroundMark x1="62739" y1="58621" x2="63556" y2="61568"/>
                        <a14:foregroundMark x1="68025" y1="41609" x2="68896" y2="45690"/>
                        <a14:foregroundMark x1="66136" y1="32759" x2="67046" y2="37023"/>
                        <a14:foregroundMark x1="70382" y1="33621" x2="71975" y2="33621"/>
                        <a14:foregroundMark x1="73169" y1="40507" x2="73248" y2="65517"/>
                        <a14:foregroundMark x1="73142" y1="31897" x2="73160" y2="37666"/>
                        <a14:foregroundMark x1="75987" y1="36105" x2="77813" y2="42241"/>
                        <a14:foregroundMark x1="74735" y1="31897" x2="75736" y2="35260"/>
                        <a14:foregroundMark x1="79936" y1="34483" x2="78769" y2="52586"/>
                        <a14:foregroundMark x1="84501" y1="33621" x2="83439" y2="47414"/>
                        <a14:foregroundMark x1="83227" y1="62931" x2="86412" y2="63793"/>
                        <a14:foregroundMark x1="88641" y1="31897" x2="88960" y2="48276"/>
                        <a14:foregroundMark x1="88110" y1="56034" x2="88429" y2="55172"/>
                        <a14:foregroundMark x1="92251" y1="29310" x2="92357" y2="38793"/>
                        <a14:foregroundMark x1="96709" y1="31034" x2="96921" y2="34483"/>
                        <a14:foregroundMark x1="94374" y1="34483" x2="94374" y2="44828"/>
                        <a14:foregroundMark x1="92357" y1="56897" x2="94268" y2="66379"/>
                        <a14:foregroundMark x1="81635" y1="32759" x2="81635" y2="64655"/>
                        <a14:foregroundMark x1="75584" y1="57759" x2="75584" y2="65517"/>
                        <a14:backgroundMark x1="24841" y1="60345" x2="24841" y2="60345"/>
                        <a14:backgroundMark x1="20119" y1="50000" x2="20594" y2="50000"/>
                        <a14:backgroundMark x1="25478" y1="48276" x2="25478" y2="48276"/>
                        <a14:backgroundMark x1="24947" y1="40517" x2="24947" y2="40517"/>
                        <a14:backgroundMark x1="25478" y1="36207" x2="25478" y2="36207"/>
                        <a14:backgroundMark x1="21125" y1="62069" x2="21125" y2="62069"/>
                        <a14:backgroundMark x1="20701" y1="62931" x2="20701" y2="62931"/>
                        <a14:backgroundMark x1="21338" y1="65517" x2="21338" y2="65517"/>
                        <a14:backgroundMark x1="21231" y1="67241" x2="21231" y2="67241"/>
                        <a14:backgroundMark x1="21444" y1="68103" x2="21444" y2="68103"/>
                        <a14:backgroundMark x1="21019" y1="62931" x2="21019" y2="62931"/>
                        <a14:backgroundMark x1="20913" y1="60345" x2="20913" y2="60345"/>
                        <a14:backgroundMark x1="63907" y1="55172" x2="63907" y2="55172"/>
                        <a14:backgroundMark x1="66348" y1="38793" x2="66348" y2="38793"/>
                        <a14:backgroundMark x1="67304" y1="39655" x2="67304" y2="39655"/>
                        <a14:backgroundMark x1="67941" y1="40517" x2="67941" y2="40517"/>
                        <a14:backgroundMark x1="67410" y1="40517" x2="68047" y2="40517"/>
                        <a14:backgroundMark x1="66879" y1="38793" x2="68047" y2="41379"/>
                        <a14:backgroundMark x1="63588" y1="61207" x2="64119" y2="62069"/>
                        <a14:backgroundMark x1="57431" y1="50862" x2="57431" y2="50862"/>
                        <a14:backgroundMark x1="55520" y1="50000" x2="56688" y2="49138"/>
                        <a14:backgroundMark x1="57643" y1="47414" x2="57643" y2="52586"/>
                        <a14:backgroundMark x1="75796" y1="34483" x2="76115" y2="34483"/>
                        <a14:backgroundMark x1="72399" y1="39655" x2="72505" y2="42241"/>
                      </a14:backgroundRemoval>
                    </a14:imgEffect>
                  </a14:imgLayer>
                </a14:imgProps>
              </a:ext>
            </a:extLst>
          </a:blip>
          <a:srcRect r="71172" b="7774"/>
          <a:stretch/>
        </p:blipFill>
        <p:spPr>
          <a:xfrm>
            <a:off x="82845" y="6435731"/>
            <a:ext cx="968715" cy="3816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B2DB32-A7EF-42B9-BDBC-8E84B52BF1D9}"/>
              </a:ext>
            </a:extLst>
          </p:cNvPr>
          <p:cNvSpPr txBox="1"/>
          <p:nvPr/>
        </p:nvSpPr>
        <p:spPr>
          <a:xfrm>
            <a:off x="11592560" y="6573520"/>
            <a:ext cx="680720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8103535-315D-4003-94C7-F7FFB7B228C0}" type="slidenum">
              <a:rPr lang="en-US" altLang="ko-KR" sz="1200" smtClean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</a:t>
            </a:fld>
            <a:r>
              <a:rPr lang="en-US" altLang="ko-KR" sz="12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/18</a:t>
            </a:r>
            <a:endParaRPr lang="ko-KR" altLang="en-US" sz="1200" dirty="0">
              <a:solidFill>
                <a:srgbClr val="59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75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40 형태 1"/>
          <p:cNvSpPr/>
          <p:nvPr/>
        </p:nvSpPr>
        <p:spPr>
          <a:xfrm>
            <a:off x="0" y="1960880"/>
            <a:ext cx="12192000" cy="2936240"/>
          </a:xfrm>
          <a:prstGeom prst="rect">
            <a:avLst/>
          </a:prstGeom>
          <a:solidFill>
            <a:srgbClr val="FF373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3" tIns="54851" rIns="109703" bIns="54851" rtlCol="0" anchor="ctr"/>
          <a:lstStyle/>
          <a:p>
            <a:pPr marL="0" marR="0" lvl="0" indent="0" algn="l" defTabSz="822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40 형태 3"/>
          <p:cNvSpPr/>
          <p:nvPr/>
        </p:nvSpPr>
        <p:spPr>
          <a:xfrm>
            <a:off x="3742895" y="2637064"/>
            <a:ext cx="4706210" cy="1461952"/>
          </a:xfrm>
          <a:prstGeom prst="rect">
            <a:avLst/>
          </a:prstGeom>
          <a:noFill/>
        </p:spPr>
        <p:txBody>
          <a:bodyPr wrap="square" lIns="109703" tIns="54851" rIns="109703" bIns="54851">
            <a:spAutoFit/>
          </a:bodyPr>
          <a:lstStyle/>
          <a:p>
            <a:pPr marL="0" marR="0" lvl="0" indent="0" algn="ctr" defTabSz="1096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0" i="0" strike="noStrike" kern="1200" cap="none" spc="0" normalizeH="0" baseline="0" noProof="0" dirty="0">
                <a:ln w="18415" cmpd="sng">
                  <a:noFill/>
                  <a:prstDash val="solid"/>
                </a:ln>
                <a:solidFill>
                  <a:schemeClr val="bg1"/>
                </a:solidFill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THANKS!</a:t>
            </a:r>
            <a:endParaRPr kumimoji="0" lang="zh-CN" altLang="en-US" sz="8800" b="0" i="0" strike="noStrike" kern="1200" cap="none" spc="0" normalizeH="0" baseline="0" noProof="0" dirty="0">
              <a:ln w="18415" cmpd="sng">
                <a:noFill/>
                <a:prstDash val="solid"/>
              </a:ln>
              <a:solidFill>
                <a:schemeClr val="bg1"/>
              </a:solidFill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73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912792-D7CB-4BEE-AF0A-54CBBF21BD96}"/>
              </a:ext>
            </a:extLst>
          </p:cNvPr>
          <p:cNvSpPr txBox="1"/>
          <p:nvPr/>
        </p:nvSpPr>
        <p:spPr>
          <a:xfrm>
            <a:off x="4197746" y="1701418"/>
            <a:ext cx="401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다수공급자계약제도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(MAS)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19DA7-03E6-4F21-A283-18A99BA58FC6}"/>
              </a:ext>
            </a:extLst>
          </p:cNvPr>
          <p:cNvSpPr txBox="1"/>
          <p:nvPr/>
        </p:nvSpPr>
        <p:spPr>
          <a:xfrm>
            <a:off x="4245610" y="2979191"/>
            <a:ext cx="116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7FF86C-4C04-4694-ACA9-95F43ABCDEC2}"/>
              </a:ext>
            </a:extLst>
          </p:cNvPr>
          <p:cNvSpPr txBox="1"/>
          <p:nvPr/>
        </p:nvSpPr>
        <p:spPr>
          <a:xfrm>
            <a:off x="4197747" y="3718464"/>
            <a:ext cx="1409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퍼지이론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866811-A9CC-4604-8013-18E55A9C486A}"/>
              </a:ext>
            </a:extLst>
          </p:cNvPr>
          <p:cNvSpPr txBox="1"/>
          <p:nvPr/>
        </p:nvSpPr>
        <p:spPr>
          <a:xfrm>
            <a:off x="4197747" y="4724791"/>
            <a:ext cx="4306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퍼지이론을 이용한 사후평가모델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04B822-CB66-420D-BE0A-D5CA2A0F8466}"/>
              </a:ext>
            </a:extLst>
          </p:cNvPr>
          <p:cNvSpPr txBox="1"/>
          <p:nvPr/>
        </p:nvSpPr>
        <p:spPr>
          <a:xfrm>
            <a:off x="4245610" y="2590374"/>
            <a:ext cx="123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평가제도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4AE6F4-DBC2-4704-8BCB-82705AA8C34E}"/>
              </a:ext>
            </a:extLst>
          </p:cNvPr>
          <p:cNvSpPr txBox="1"/>
          <p:nvPr/>
        </p:nvSpPr>
        <p:spPr>
          <a:xfrm>
            <a:off x="4197747" y="5789399"/>
            <a:ext cx="2662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838646-38E0-469E-B998-DFB7A614CC37}"/>
              </a:ext>
            </a:extLst>
          </p:cNvPr>
          <p:cNvSpPr txBox="1"/>
          <p:nvPr/>
        </p:nvSpPr>
        <p:spPr>
          <a:xfrm>
            <a:off x="3064907" y="3494188"/>
            <a:ext cx="1132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lvl="0">
              <a:defRPr lang="ko-KR"/>
            </a:defPPr>
            <a:lvl1pPr defTabSz="609630" latinLnBrk="0">
              <a:defRPr sz="4800" b="1">
                <a:solidFill>
                  <a:srgbClr val="FF89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F8453C-1DD9-4685-8F5C-DD9D67684AD6}"/>
              </a:ext>
            </a:extLst>
          </p:cNvPr>
          <p:cNvSpPr txBox="1"/>
          <p:nvPr/>
        </p:nvSpPr>
        <p:spPr>
          <a:xfrm>
            <a:off x="3058081" y="5604734"/>
            <a:ext cx="985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lvl="0">
              <a:defRPr lang="ko-KR"/>
            </a:defPPr>
            <a:lvl1pPr defTabSz="609630" latinLnBrk="0">
              <a:defRPr sz="4800" b="1">
                <a:solidFill>
                  <a:srgbClr val="FF89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</a:lstStyle>
          <a:p>
            <a:r>
              <a:rPr lang="en-US" altLang="ko-KR" dirty="0"/>
              <a:t>04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DF38D3E-2009-4D19-9AC9-3B3379106C3B}"/>
              </a:ext>
            </a:extLst>
          </p:cNvPr>
          <p:cNvCxnSpPr/>
          <p:nvPr/>
        </p:nvCxnSpPr>
        <p:spPr>
          <a:xfrm>
            <a:off x="0" y="1422400"/>
            <a:ext cx="1910080" cy="0"/>
          </a:xfrm>
          <a:prstGeom prst="straightConnector1">
            <a:avLst/>
          </a:prstGeom>
          <a:ln w="44450">
            <a:solidFill>
              <a:srgbClr val="FF3737"/>
            </a:solidFill>
            <a:headEnd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E2554B-E401-41BD-B046-099168E45644}"/>
              </a:ext>
            </a:extLst>
          </p:cNvPr>
          <p:cNvSpPr txBox="1"/>
          <p:nvPr/>
        </p:nvSpPr>
        <p:spPr>
          <a:xfrm>
            <a:off x="215292" y="338147"/>
            <a:ext cx="4457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6000" dirty="0">
                <a:solidFill>
                  <a:srgbClr val="FF373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CONTENTS</a:t>
            </a:r>
            <a:endParaRPr lang="ko-KR" altLang="en-US" sz="6000" dirty="0">
              <a:solidFill>
                <a:srgbClr val="FF3737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87B56B-C222-44F9-9B77-86F47931B733}"/>
              </a:ext>
            </a:extLst>
          </p:cNvPr>
          <p:cNvSpPr txBox="1"/>
          <p:nvPr/>
        </p:nvSpPr>
        <p:spPr>
          <a:xfrm>
            <a:off x="3061494" y="1540147"/>
            <a:ext cx="1139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4800" b="1" dirty="0">
                <a:solidFill>
                  <a:srgbClr val="FF89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01</a:t>
            </a:r>
            <a:endParaRPr lang="ko-KR" altLang="en-US" sz="3600" b="1" dirty="0">
              <a:solidFill>
                <a:srgbClr val="FF89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BD94D-3A7E-4279-A229-7505D6E5F6DB}"/>
              </a:ext>
            </a:extLst>
          </p:cNvPr>
          <p:cNvSpPr txBox="1"/>
          <p:nvPr/>
        </p:nvSpPr>
        <p:spPr>
          <a:xfrm>
            <a:off x="3058081" y="4549461"/>
            <a:ext cx="1139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4800" b="1" dirty="0">
                <a:solidFill>
                  <a:srgbClr val="FF89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03</a:t>
            </a:r>
            <a:endParaRPr lang="ko-KR" altLang="en-US" sz="3600" b="1" dirty="0">
              <a:solidFill>
                <a:srgbClr val="FF89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F5ACEE-5C94-4F63-B581-410E2E9858FB}"/>
              </a:ext>
            </a:extLst>
          </p:cNvPr>
          <p:cNvSpPr txBox="1"/>
          <p:nvPr/>
        </p:nvSpPr>
        <p:spPr>
          <a:xfrm>
            <a:off x="4245610" y="2200947"/>
            <a:ext cx="10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77D0E0-6245-4ED2-AA22-E9841FB4AC84}"/>
              </a:ext>
            </a:extLst>
          </p:cNvPr>
          <p:cNvSpPr txBox="1"/>
          <p:nvPr/>
        </p:nvSpPr>
        <p:spPr>
          <a:xfrm>
            <a:off x="11678920" y="6576550"/>
            <a:ext cx="594360" cy="281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8103535-315D-4003-94C7-F7FFB7B228C0}" type="slidenum">
              <a:rPr lang="en-US" altLang="ko-KR" sz="1200" smtClean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fld>
            <a:r>
              <a:rPr lang="en-US" altLang="ko-KR" sz="12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/18</a:t>
            </a:r>
            <a:endParaRPr lang="ko-KR" altLang="en-US" sz="1200" dirty="0">
              <a:solidFill>
                <a:srgbClr val="59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E32E916-758E-412B-88EF-2CB7BD1042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83" b="87069" l="2654" r="96921">
                        <a14:foregroundMark x1="7006" y1="61207" x2="3397" y2="76724"/>
                        <a14:foregroundMark x1="2866" y1="25862" x2="4671" y2="22414"/>
                        <a14:foregroundMark x1="12527" y1="35345" x2="15817" y2="35345"/>
                        <a14:foregroundMark x1="14331" y1="40517" x2="15499" y2="52586"/>
                        <a14:foregroundMark x1="14119" y1="54310" x2="14119" y2="63793"/>
                        <a14:foregroundMark x1="19427" y1="34483" x2="17410" y2="34483"/>
                        <a14:foregroundMark x1="20594" y1="33621" x2="20632" y2="37632"/>
                        <a14:foregroundMark x1="23567" y1="32759" x2="23567" y2="37931"/>
                        <a14:foregroundMark x1="24947" y1="54310" x2="25265" y2="56034"/>
                        <a14:foregroundMark x1="21292" y1="67241" x2="21338" y2="68103"/>
                        <a14:foregroundMark x1="21199" y1="65517" x2="21292" y2="67241"/>
                        <a14:foregroundMark x1="21059" y1="62931" x2="21199" y2="65517"/>
                        <a14:foregroundMark x1="21013" y1="62069" x2="21059" y2="62931"/>
                        <a14:foregroundMark x1="20920" y1="60345" x2="21013" y2="62069"/>
                        <a14:foregroundMark x1="20594" y1="54310" x2="20920" y2="60345"/>
                        <a14:foregroundMark x1="20382" y1="53448" x2="17834" y2="52586"/>
                        <a14:foregroundMark x1="25739" y1="40517" x2="25796" y2="46552"/>
                        <a14:foregroundMark x1="25698" y1="36207" x2="25739" y2="40517"/>
                        <a14:foregroundMark x1="25690" y1="35345" x2="25698" y2="36207"/>
                        <a14:foregroundMark x1="39597" y1="46552" x2="39597" y2="46552"/>
                        <a14:foregroundMark x1="39915" y1="38793" x2="39278" y2="49138"/>
                        <a14:foregroundMark x1="42357" y1="32759" x2="44798" y2="31897"/>
                        <a14:foregroundMark x1="48620" y1="42241" x2="49363" y2="51724"/>
                        <a14:foregroundMark x1="41189" y1="45690" x2="41720" y2="54310"/>
                        <a14:foregroundMark x1="48301" y1="31897" x2="48938" y2="33621"/>
                        <a14:foregroundMark x1="50106" y1="35345" x2="50743" y2="40517"/>
                        <a14:foregroundMark x1="40446" y1="31897" x2="37580" y2="38793"/>
                        <a14:foregroundMark x1="48514" y1="31897" x2="51274" y2="41379"/>
                        <a14:foregroundMark x1="50849" y1="37931" x2="51168" y2="44828"/>
                        <a14:foregroundMark x1="51699" y1="49138" x2="51699" y2="51724"/>
                        <a14:foregroundMark x1="39490" y1="31034" x2="38854" y2="34483"/>
                        <a14:foregroundMark x1="36943" y1="49138" x2="37367" y2="53448"/>
                        <a14:foregroundMark x1="56157" y1="34483" x2="58599" y2="34483"/>
                        <a14:foregroundMark x1="56263" y1="58621" x2="58493" y2="62931"/>
                        <a14:foregroundMark x1="56980" y1="45196" x2="57188" y2="47414"/>
                        <a14:foregroundMark x1="55732" y1="31897" x2="56363" y2="38623"/>
                        <a14:foregroundMark x1="56502" y1="52586" x2="56369" y2="59483"/>
                        <a14:foregroundMark x1="56900" y1="31897" x2="56798" y2="37182"/>
                        <a14:foregroundMark x1="56582" y1="32759" x2="56051" y2="37069"/>
                        <a14:foregroundMark x1="59023" y1="55172" x2="59130" y2="63793"/>
                        <a14:foregroundMark x1="56051" y1="31034" x2="56476" y2="32759"/>
                        <a14:foregroundMark x1="62527" y1="31034" x2="63057" y2="37069"/>
                        <a14:foregroundMark x1="64862" y1="38793" x2="64862" y2="49697"/>
                        <a14:foregroundMark x1="64862" y1="33621" x2="64862" y2="38793"/>
                        <a14:foregroundMark x1="64015" y1="63226" x2="64650" y2="65517"/>
                        <a14:foregroundMark x1="62739" y1="58621" x2="63556" y2="61568"/>
                        <a14:foregroundMark x1="68025" y1="41609" x2="68896" y2="45690"/>
                        <a14:foregroundMark x1="66136" y1="32759" x2="67046" y2="37023"/>
                        <a14:foregroundMark x1="70382" y1="33621" x2="71975" y2="33621"/>
                        <a14:foregroundMark x1="73169" y1="40507" x2="73248" y2="65517"/>
                        <a14:foregroundMark x1="73142" y1="31897" x2="73160" y2="37666"/>
                        <a14:foregroundMark x1="75987" y1="36105" x2="77813" y2="42241"/>
                        <a14:foregroundMark x1="74735" y1="31897" x2="75736" y2="35260"/>
                        <a14:foregroundMark x1="79936" y1="34483" x2="78769" y2="52586"/>
                        <a14:foregroundMark x1="84501" y1="33621" x2="83439" y2="47414"/>
                        <a14:foregroundMark x1="83227" y1="62931" x2="86412" y2="63793"/>
                        <a14:foregroundMark x1="88641" y1="31897" x2="88960" y2="48276"/>
                        <a14:foregroundMark x1="88110" y1="56034" x2="88429" y2="55172"/>
                        <a14:foregroundMark x1="92251" y1="29310" x2="92357" y2="38793"/>
                        <a14:foregroundMark x1="96709" y1="31034" x2="96921" y2="34483"/>
                        <a14:foregroundMark x1="94374" y1="34483" x2="94374" y2="44828"/>
                        <a14:foregroundMark x1="92357" y1="56897" x2="94268" y2="66379"/>
                        <a14:foregroundMark x1="81635" y1="32759" x2="81635" y2="64655"/>
                        <a14:foregroundMark x1="75584" y1="57759" x2="75584" y2="65517"/>
                        <a14:backgroundMark x1="24841" y1="60345" x2="24841" y2="60345"/>
                        <a14:backgroundMark x1="20119" y1="50000" x2="20594" y2="50000"/>
                        <a14:backgroundMark x1="25478" y1="48276" x2="25478" y2="48276"/>
                        <a14:backgroundMark x1="24947" y1="40517" x2="24947" y2="40517"/>
                        <a14:backgroundMark x1="25478" y1="36207" x2="25478" y2="36207"/>
                        <a14:backgroundMark x1="21125" y1="62069" x2="21125" y2="62069"/>
                        <a14:backgroundMark x1="20701" y1="62931" x2="20701" y2="62931"/>
                        <a14:backgroundMark x1="21338" y1="65517" x2="21338" y2="65517"/>
                        <a14:backgroundMark x1="21231" y1="67241" x2="21231" y2="67241"/>
                        <a14:backgroundMark x1="21444" y1="68103" x2="21444" y2="68103"/>
                        <a14:backgroundMark x1="21019" y1="62931" x2="21019" y2="62931"/>
                        <a14:backgroundMark x1="20913" y1="60345" x2="20913" y2="60345"/>
                        <a14:backgroundMark x1="63907" y1="55172" x2="63907" y2="55172"/>
                        <a14:backgroundMark x1="66348" y1="38793" x2="66348" y2="38793"/>
                        <a14:backgroundMark x1="67304" y1="39655" x2="67304" y2="39655"/>
                        <a14:backgroundMark x1="67941" y1="40517" x2="67941" y2="40517"/>
                        <a14:backgroundMark x1="67410" y1="40517" x2="68047" y2="40517"/>
                        <a14:backgroundMark x1="66879" y1="38793" x2="68047" y2="41379"/>
                        <a14:backgroundMark x1="63588" y1="61207" x2="64119" y2="62069"/>
                        <a14:backgroundMark x1="57431" y1="50862" x2="57431" y2="50862"/>
                        <a14:backgroundMark x1="55520" y1="50000" x2="56688" y2="49138"/>
                        <a14:backgroundMark x1="57643" y1="47414" x2="57643" y2="52586"/>
                        <a14:backgroundMark x1="75796" y1="34483" x2="76115" y2="34483"/>
                        <a14:backgroundMark x1="72399" y1="39655" x2="72505" y2="42241"/>
                      </a14:backgroundRemoval>
                    </a14:imgEffect>
                  </a14:imgLayer>
                </a14:imgProps>
              </a:ext>
            </a:extLst>
          </a:blip>
          <a:srcRect r="71172" b="7774"/>
          <a:stretch/>
        </p:blipFill>
        <p:spPr>
          <a:xfrm>
            <a:off x="82845" y="6435731"/>
            <a:ext cx="968715" cy="38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28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CF6D331-C2C2-46DA-BE1A-E0B35D1DC4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46F10D-5A07-4F52-AF47-D475EEF8AA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3737">
              <a:alpha val="2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AE9ED-B7D5-4369-B626-57675B73BD76}"/>
              </a:ext>
            </a:extLst>
          </p:cNvPr>
          <p:cNvSpPr txBox="1"/>
          <p:nvPr/>
        </p:nvSpPr>
        <p:spPr>
          <a:xfrm>
            <a:off x="946944" y="1955185"/>
            <a:ext cx="226488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나눔스퀘어 ExtraBold" panose="020B0600000101010101" pitchFamily="50" charset="-127"/>
              </a:rPr>
              <a:t>01</a:t>
            </a:r>
            <a:r>
              <a:rPr lang="en-US" altLang="ko-KR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A9937-A3E4-422C-9380-2DAECB44D0BE}"/>
              </a:ext>
            </a:extLst>
          </p:cNvPr>
          <p:cNvSpPr txBox="1"/>
          <p:nvPr/>
        </p:nvSpPr>
        <p:spPr>
          <a:xfrm>
            <a:off x="3896014" y="2863125"/>
            <a:ext cx="72101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다수공급자계약제도</a:t>
            </a:r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(MAS)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9A82E8-B20F-4082-9CB8-535A61D0F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640" y="4917374"/>
            <a:ext cx="1430875" cy="143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85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13 형태 3 그룹 3"/>
          <p:cNvSpPr txBox="1"/>
          <p:nvPr/>
        </p:nvSpPr>
        <p:spPr>
          <a:xfrm>
            <a:off x="6560820" y="2092757"/>
            <a:ext cx="2839731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096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73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수요자 중심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의 계약방식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17" name="组合 22">
            <a:extLst>
              <a:ext uri="{FF2B5EF4-FFF2-40B4-BE49-F238E27FC236}">
                <a16:creationId xmlns:a16="http://schemas.microsoft.com/office/drawing/2014/main" id="{05FBC629-4055-4C68-9A61-1D6C09B6B34D}"/>
              </a:ext>
            </a:extLst>
          </p:cNvPr>
          <p:cNvGrpSpPr/>
          <p:nvPr/>
        </p:nvGrpSpPr>
        <p:grpSpPr>
          <a:xfrm>
            <a:off x="391635" y="261371"/>
            <a:ext cx="545432" cy="523115"/>
            <a:chOff x="683572" y="1489348"/>
            <a:chExt cx="2638425" cy="2530474"/>
          </a:xfrm>
          <a:solidFill>
            <a:srgbClr val="FF3737"/>
          </a:solidFill>
        </p:grpSpPr>
        <p:sp>
          <p:nvSpPr>
            <p:cNvPr id="18" name="슬라이드 10 형태 6 그룹 1">
              <a:extLst>
                <a:ext uri="{FF2B5EF4-FFF2-40B4-BE49-F238E27FC236}">
                  <a16:creationId xmlns:a16="http://schemas.microsoft.com/office/drawing/2014/main" id="{8834BE9F-684A-4D00-AE21-A9EFDB039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72" y="1489348"/>
              <a:ext cx="2638425" cy="1771652"/>
            </a:xfrm>
            <a:custGeom>
              <a:avLst/>
              <a:gdLst>
                <a:gd name="T0" fmla="*/ 0 w 16620"/>
                <a:gd name="T1" fmla="*/ 4462 h 11158"/>
                <a:gd name="T2" fmla="*/ 65 w 16620"/>
                <a:gd name="T3" fmla="*/ 4480 h 11158"/>
                <a:gd name="T4" fmla="*/ 128 w 16620"/>
                <a:gd name="T5" fmla="*/ 4494 h 11158"/>
                <a:gd name="T6" fmla="*/ 188 w 16620"/>
                <a:gd name="T7" fmla="*/ 4509 h 11158"/>
                <a:gd name="T8" fmla="*/ 246 w 16620"/>
                <a:gd name="T9" fmla="*/ 4521 h 11158"/>
                <a:gd name="T10" fmla="*/ 353 w 16620"/>
                <a:gd name="T11" fmla="*/ 4545 h 11158"/>
                <a:gd name="T12" fmla="*/ 450 w 16620"/>
                <a:gd name="T13" fmla="*/ 4568 h 11158"/>
                <a:gd name="T14" fmla="*/ 495 w 16620"/>
                <a:gd name="T15" fmla="*/ 4580 h 11158"/>
                <a:gd name="T16" fmla="*/ 538 w 16620"/>
                <a:gd name="T17" fmla="*/ 4591 h 11158"/>
                <a:gd name="T18" fmla="*/ 579 w 16620"/>
                <a:gd name="T19" fmla="*/ 4603 h 11158"/>
                <a:gd name="T20" fmla="*/ 616 w 16620"/>
                <a:gd name="T21" fmla="*/ 4616 h 11158"/>
                <a:gd name="T22" fmla="*/ 652 w 16620"/>
                <a:gd name="T23" fmla="*/ 4631 h 11158"/>
                <a:gd name="T24" fmla="*/ 686 w 16620"/>
                <a:gd name="T25" fmla="*/ 4645 h 11158"/>
                <a:gd name="T26" fmla="*/ 717 w 16620"/>
                <a:gd name="T27" fmla="*/ 4663 h 11158"/>
                <a:gd name="T28" fmla="*/ 747 w 16620"/>
                <a:gd name="T29" fmla="*/ 4682 h 11158"/>
                <a:gd name="T30" fmla="*/ 774 w 16620"/>
                <a:gd name="T31" fmla="*/ 4702 h 11158"/>
                <a:gd name="T32" fmla="*/ 799 w 16620"/>
                <a:gd name="T33" fmla="*/ 4725 h 11158"/>
                <a:gd name="T34" fmla="*/ 822 w 16620"/>
                <a:gd name="T35" fmla="*/ 4750 h 11158"/>
                <a:gd name="T36" fmla="*/ 843 w 16620"/>
                <a:gd name="T37" fmla="*/ 4779 h 11158"/>
                <a:gd name="T38" fmla="*/ 862 w 16620"/>
                <a:gd name="T39" fmla="*/ 4810 h 11158"/>
                <a:gd name="T40" fmla="*/ 880 w 16620"/>
                <a:gd name="T41" fmla="*/ 4845 h 11158"/>
                <a:gd name="T42" fmla="*/ 895 w 16620"/>
                <a:gd name="T43" fmla="*/ 4882 h 11158"/>
                <a:gd name="T44" fmla="*/ 909 w 16620"/>
                <a:gd name="T45" fmla="*/ 4924 h 11158"/>
                <a:gd name="T46" fmla="*/ 921 w 16620"/>
                <a:gd name="T47" fmla="*/ 4969 h 11158"/>
                <a:gd name="T48" fmla="*/ 932 w 16620"/>
                <a:gd name="T49" fmla="*/ 5019 h 11158"/>
                <a:gd name="T50" fmla="*/ 940 w 16620"/>
                <a:gd name="T51" fmla="*/ 5073 h 11158"/>
                <a:gd name="T52" fmla="*/ 947 w 16620"/>
                <a:gd name="T53" fmla="*/ 5133 h 11158"/>
                <a:gd name="T54" fmla="*/ 953 w 16620"/>
                <a:gd name="T55" fmla="*/ 5196 h 11158"/>
                <a:gd name="T56" fmla="*/ 956 w 16620"/>
                <a:gd name="T57" fmla="*/ 5264 h 11158"/>
                <a:gd name="T58" fmla="*/ 958 w 16620"/>
                <a:gd name="T59" fmla="*/ 5339 h 11158"/>
                <a:gd name="T60" fmla="*/ 959 w 16620"/>
                <a:gd name="T61" fmla="*/ 5419 h 11158"/>
                <a:gd name="T62" fmla="*/ 959 w 16620"/>
                <a:gd name="T63" fmla="*/ 11158 h 11158"/>
                <a:gd name="T64" fmla="*/ 1598 w 16620"/>
                <a:gd name="T65" fmla="*/ 11158 h 11158"/>
                <a:gd name="T66" fmla="*/ 1598 w 16620"/>
                <a:gd name="T67" fmla="*/ 5419 h 11158"/>
                <a:gd name="T68" fmla="*/ 8330 w 16620"/>
                <a:gd name="T69" fmla="*/ 9211 h 11158"/>
                <a:gd name="T70" fmla="*/ 16517 w 16620"/>
                <a:gd name="T71" fmla="*/ 4292 h 11158"/>
                <a:gd name="T72" fmla="*/ 16620 w 16620"/>
                <a:gd name="T73" fmla="*/ 3825 h 11158"/>
                <a:gd name="T74" fmla="*/ 8310 w 16620"/>
                <a:gd name="T75" fmla="*/ 0 h 11158"/>
                <a:gd name="T76" fmla="*/ 0 w 16620"/>
                <a:gd name="T77" fmla="*/ 3825 h 11158"/>
                <a:gd name="T78" fmla="*/ 0 w 16620"/>
                <a:gd name="T79" fmla="*/ 4462 h 1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20" h="11158">
                  <a:moveTo>
                    <a:pt x="0" y="4462"/>
                  </a:moveTo>
                  <a:lnTo>
                    <a:pt x="65" y="4480"/>
                  </a:lnTo>
                  <a:lnTo>
                    <a:pt x="128" y="4494"/>
                  </a:lnTo>
                  <a:lnTo>
                    <a:pt x="188" y="4509"/>
                  </a:lnTo>
                  <a:lnTo>
                    <a:pt x="246" y="4521"/>
                  </a:lnTo>
                  <a:lnTo>
                    <a:pt x="353" y="4545"/>
                  </a:lnTo>
                  <a:lnTo>
                    <a:pt x="450" y="4568"/>
                  </a:lnTo>
                  <a:lnTo>
                    <a:pt x="495" y="4580"/>
                  </a:lnTo>
                  <a:lnTo>
                    <a:pt x="538" y="4591"/>
                  </a:lnTo>
                  <a:lnTo>
                    <a:pt x="579" y="4603"/>
                  </a:lnTo>
                  <a:lnTo>
                    <a:pt x="616" y="4616"/>
                  </a:lnTo>
                  <a:lnTo>
                    <a:pt x="652" y="4631"/>
                  </a:lnTo>
                  <a:lnTo>
                    <a:pt x="686" y="4645"/>
                  </a:lnTo>
                  <a:lnTo>
                    <a:pt x="717" y="4663"/>
                  </a:lnTo>
                  <a:lnTo>
                    <a:pt x="747" y="4682"/>
                  </a:lnTo>
                  <a:lnTo>
                    <a:pt x="774" y="4702"/>
                  </a:lnTo>
                  <a:lnTo>
                    <a:pt x="799" y="4725"/>
                  </a:lnTo>
                  <a:lnTo>
                    <a:pt x="822" y="4750"/>
                  </a:lnTo>
                  <a:lnTo>
                    <a:pt x="843" y="4779"/>
                  </a:lnTo>
                  <a:lnTo>
                    <a:pt x="862" y="4810"/>
                  </a:lnTo>
                  <a:lnTo>
                    <a:pt x="880" y="4845"/>
                  </a:lnTo>
                  <a:lnTo>
                    <a:pt x="895" y="4882"/>
                  </a:lnTo>
                  <a:lnTo>
                    <a:pt x="909" y="4924"/>
                  </a:lnTo>
                  <a:lnTo>
                    <a:pt x="921" y="4969"/>
                  </a:lnTo>
                  <a:lnTo>
                    <a:pt x="932" y="5019"/>
                  </a:lnTo>
                  <a:lnTo>
                    <a:pt x="940" y="5073"/>
                  </a:lnTo>
                  <a:lnTo>
                    <a:pt x="947" y="5133"/>
                  </a:lnTo>
                  <a:lnTo>
                    <a:pt x="953" y="5196"/>
                  </a:lnTo>
                  <a:lnTo>
                    <a:pt x="956" y="5264"/>
                  </a:lnTo>
                  <a:lnTo>
                    <a:pt x="958" y="5339"/>
                  </a:lnTo>
                  <a:lnTo>
                    <a:pt x="959" y="5419"/>
                  </a:lnTo>
                  <a:lnTo>
                    <a:pt x="959" y="11158"/>
                  </a:lnTo>
                  <a:lnTo>
                    <a:pt x="1598" y="11158"/>
                  </a:lnTo>
                  <a:lnTo>
                    <a:pt x="1598" y="5419"/>
                  </a:lnTo>
                  <a:lnTo>
                    <a:pt x="8330" y="9211"/>
                  </a:lnTo>
                  <a:lnTo>
                    <a:pt x="16517" y="4292"/>
                  </a:lnTo>
                  <a:lnTo>
                    <a:pt x="16620" y="3825"/>
                  </a:lnTo>
                  <a:lnTo>
                    <a:pt x="8310" y="0"/>
                  </a:lnTo>
                  <a:lnTo>
                    <a:pt x="0" y="3825"/>
                  </a:lnTo>
                  <a:lnTo>
                    <a:pt x="0" y="446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6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36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9" name="슬라이드 10 형태 6 그룹 2">
              <a:extLst>
                <a:ext uri="{FF2B5EF4-FFF2-40B4-BE49-F238E27FC236}">
                  <a16:creationId xmlns:a16="http://schemas.microsoft.com/office/drawing/2014/main" id="{F17634A7-9321-4E43-BE03-10153A9CB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168" y="2502171"/>
              <a:ext cx="1927229" cy="1517651"/>
            </a:xfrm>
            <a:custGeom>
              <a:avLst/>
              <a:gdLst>
                <a:gd name="T0" fmla="*/ 11030 w 12146"/>
                <a:gd name="T1" fmla="*/ 4122 h 9555"/>
                <a:gd name="T2" fmla="*/ 11252 w 12146"/>
                <a:gd name="T3" fmla="*/ 4107 h 9555"/>
                <a:gd name="T4" fmla="*/ 11385 w 12146"/>
                <a:gd name="T5" fmla="*/ 4096 h 9555"/>
                <a:gd name="T6" fmla="*/ 11507 w 12146"/>
                <a:gd name="T7" fmla="*/ 4083 h 9555"/>
                <a:gd name="T8" fmla="*/ 11617 w 12146"/>
                <a:gd name="T9" fmla="*/ 4065 h 9555"/>
                <a:gd name="T10" fmla="*/ 11717 w 12146"/>
                <a:gd name="T11" fmla="*/ 4041 h 9555"/>
                <a:gd name="T12" fmla="*/ 11805 w 12146"/>
                <a:gd name="T13" fmla="*/ 4010 h 9555"/>
                <a:gd name="T14" fmla="*/ 11883 w 12146"/>
                <a:gd name="T15" fmla="*/ 3968 h 9555"/>
                <a:gd name="T16" fmla="*/ 11949 w 12146"/>
                <a:gd name="T17" fmla="*/ 3916 h 9555"/>
                <a:gd name="T18" fmla="*/ 12006 w 12146"/>
                <a:gd name="T19" fmla="*/ 3851 h 9555"/>
                <a:gd name="T20" fmla="*/ 12053 w 12146"/>
                <a:gd name="T21" fmla="*/ 3771 h 9555"/>
                <a:gd name="T22" fmla="*/ 12090 w 12146"/>
                <a:gd name="T23" fmla="*/ 3673 h 9555"/>
                <a:gd name="T24" fmla="*/ 12117 w 12146"/>
                <a:gd name="T25" fmla="*/ 3559 h 9555"/>
                <a:gd name="T26" fmla="*/ 12136 w 12146"/>
                <a:gd name="T27" fmla="*/ 3423 h 9555"/>
                <a:gd name="T28" fmla="*/ 12144 w 12146"/>
                <a:gd name="T29" fmla="*/ 3266 h 9555"/>
                <a:gd name="T30" fmla="*/ 12146 w 12146"/>
                <a:gd name="T31" fmla="*/ 309 h 9555"/>
                <a:gd name="T32" fmla="*/ 6081 w 12146"/>
                <a:gd name="T33" fmla="*/ 3512 h 9555"/>
                <a:gd name="T34" fmla="*/ 0 w 12146"/>
                <a:gd name="T35" fmla="*/ 309 h 9555"/>
                <a:gd name="T36" fmla="*/ 0 w 12146"/>
                <a:gd name="T37" fmla="*/ 3259 h 9555"/>
                <a:gd name="T38" fmla="*/ 7 w 12146"/>
                <a:gd name="T39" fmla="*/ 3402 h 9555"/>
                <a:gd name="T40" fmla="*/ 19 w 12146"/>
                <a:gd name="T41" fmla="*/ 3524 h 9555"/>
                <a:gd name="T42" fmla="*/ 38 w 12146"/>
                <a:gd name="T43" fmla="*/ 3628 h 9555"/>
                <a:gd name="T44" fmla="*/ 64 w 12146"/>
                <a:gd name="T45" fmla="*/ 3715 h 9555"/>
                <a:gd name="T46" fmla="*/ 97 w 12146"/>
                <a:gd name="T47" fmla="*/ 3788 h 9555"/>
                <a:gd name="T48" fmla="*/ 137 w 12146"/>
                <a:gd name="T49" fmla="*/ 3847 h 9555"/>
                <a:gd name="T50" fmla="*/ 185 w 12146"/>
                <a:gd name="T51" fmla="*/ 3896 h 9555"/>
                <a:gd name="T52" fmla="*/ 241 w 12146"/>
                <a:gd name="T53" fmla="*/ 3935 h 9555"/>
                <a:gd name="T54" fmla="*/ 307 w 12146"/>
                <a:gd name="T55" fmla="*/ 3967 h 9555"/>
                <a:gd name="T56" fmla="*/ 381 w 12146"/>
                <a:gd name="T57" fmla="*/ 3994 h 9555"/>
                <a:gd name="T58" fmla="*/ 464 w 12146"/>
                <a:gd name="T59" fmla="*/ 4018 h 9555"/>
                <a:gd name="T60" fmla="*/ 606 w 12146"/>
                <a:gd name="T61" fmla="*/ 4051 h 9555"/>
                <a:gd name="T62" fmla="*/ 771 w 12146"/>
                <a:gd name="T63" fmla="*/ 4089 h 9555"/>
                <a:gd name="T64" fmla="*/ 894 w 12146"/>
                <a:gd name="T65" fmla="*/ 4118 h 9555"/>
                <a:gd name="T66" fmla="*/ 959 w 12146"/>
                <a:gd name="T67" fmla="*/ 7005 h 9555"/>
                <a:gd name="T68" fmla="*/ 2557 w 12146"/>
                <a:gd name="T69" fmla="*/ 9555 h 9555"/>
                <a:gd name="T70" fmla="*/ 4794 w 12146"/>
                <a:gd name="T71" fmla="*/ 7005 h 9555"/>
                <a:gd name="T72" fmla="*/ 7352 w 12146"/>
                <a:gd name="T73" fmla="*/ 9555 h 9555"/>
                <a:gd name="T74" fmla="*/ 9589 w 12146"/>
                <a:gd name="T75" fmla="*/ 7005 h 9555"/>
                <a:gd name="T76" fmla="*/ 10867 w 12146"/>
                <a:gd name="T77" fmla="*/ 4135 h 9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146" h="9555">
                  <a:moveTo>
                    <a:pt x="10867" y="4135"/>
                  </a:moveTo>
                  <a:lnTo>
                    <a:pt x="11030" y="4122"/>
                  </a:lnTo>
                  <a:lnTo>
                    <a:pt x="11182" y="4112"/>
                  </a:lnTo>
                  <a:lnTo>
                    <a:pt x="11252" y="4107"/>
                  </a:lnTo>
                  <a:lnTo>
                    <a:pt x="11321" y="4101"/>
                  </a:lnTo>
                  <a:lnTo>
                    <a:pt x="11385" y="4096"/>
                  </a:lnTo>
                  <a:lnTo>
                    <a:pt x="11447" y="4090"/>
                  </a:lnTo>
                  <a:lnTo>
                    <a:pt x="11507" y="4083"/>
                  </a:lnTo>
                  <a:lnTo>
                    <a:pt x="11564" y="4074"/>
                  </a:lnTo>
                  <a:lnTo>
                    <a:pt x="11617" y="4065"/>
                  </a:lnTo>
                  <a:lnTo>
                    <a:pt x="11669" y="4054"/>
                  </a:lnTo>
                  <a:lnTo>
                    <a:pt x="11717" y="4041"/>
                  </a:lnTo>
                  <a:lnTo>
                    <a:pt x="11762" y="4027"/>
                  </a:lnTo>
                  <a:lnTo>
                    <a:pt x="11805" y="4010"/>
                  </a:lnTo>
                  <a:lnTo>
                    <a:pt x="11845" y="3990"/>
                  </a:lnTo>
                  <a:lnTo>
                    <a:pt x="11883" y="3968"/>
                  </a:lnTo>
                  <a:lnTo>
                    <a:pt x="11917" y="3943"/>
                  </a:lnTo>
                  <a:lnTo>
                    <a:pt x="11949" y="3916"/>
                  </a:lnTo>
                  <a:lnTo>
                    <a:pt x="11979" y="3885"/>
                  </a:lnTo>
                  <a:lnTo>
                    <a:pt x="12006" y="3851"/>
                  </a:lnTo>
                  <a:lnTo>
                    <a:pt x="12031" y="3812"/>
                  </a:lnTo>
                  <a:lnTo>
                    <a:pt x="12053" y="3771"/>
                  </a:lnTo>
                  <a:lnTo>
                    <a:pt x="12073" y="3724"/>
                  </a:lnTo>
                  <a:lnTo>
                    <a:pt x="12090" y="3673"/>
                  </a:lnTo>
                  <a:lnTo>
                    <a:pt x="12105" y="3618"/>
                  </a:lnTo>
                  <a:lnTo>
                    <a:pt x="12117" y="3559"/>
                  </a:lnTo>
                  <a:lnTo>
                    <a:pt x="12128" y="3493"/>
                  </a:lnTo>
                  <a:lnTo>
                    <a:pt x="12136" y="3423"/>
                  </a:lnTo>
                  <a:lnTo>
                    <a:pt x="12141" y="3347"/>
                  </a:lnTo>
                  <a:lnTo>
                    <a:pt x="12144" y="3266"/>
                  </a:lnTo>
                  <a:lnTo>
                    <a:pt x="12146" y="3179"/>
                  </a:lnTo>
                  <a:lnTo>
                    <a:pt x="12146" y="309"/>
                  </a:lnTo>
                  <a:lnTo>
                    <a:pt x="11973" y="19"/>
                  </a:lnTo>
                  <a:lnTo>
                    <a:pt x="6081" y="3512"/>
                  </a:lnTo>
                  <a:lnTo>
                    <a:pt x="182" y="0"/>
                  </a:lnTo>
                  <a:lnTo>
                    <a:pt x="0" y="309"/>
                  </a:lnTo>
                  <a:lnTo>
                    <a:pt x="0" y="3179"/>
                  </a:lnTo>
                  <a:lnTo>
                    <a:pt x="0" y="3259"/>
                  </a:lnTo>
                  <a:lnTo>
                    <a:pt x="4" y="3332"/>
                  </a:lnTo>
                  <a:lnTo>
                    <a:pt x="7" y="3402"/>
                  </a:lnTo>
                  <a:lnTo>
                    <a:pt x="12" y="3465"/>
                  </a:lnTo>
                  <a:lnTo>
                    <a:pt x="19" y="3524"/>
                  </a:lnTo>
                  <a:lnTo>
                    <a:pt x="27" y="3579"/>
                  </a:lnTo>
                  <a:lnTo>
                    <a:pt x="38" y="3628"/>
                  </a:lnTo>
                  <a:lnTo>
                    <a:pt x="50" y="3673"/>
                  </a:lnTo>
                  <a:lnTo>
                    <a:pt x="64" y="3715"/>
                  </a:lnTo>
                  <a:lnTo>
                    <a:pt x="79" y="3753"/>
                  </a:lnTo>
                  <a:lnTo>
                    <a:pt x="97" y="3788"/>
                  </a:lnTo>
                  <a:lnTo>
                    <a:pt x="116" y="3819"/>
                  </a:lnTo>
                  <a:lnTo>
                    <a:pt x="137" y="3847"/>
                  </a:lnTo>
                  <a:lnTo>
                    <a:pt x="160" y="3873"/>
                  </a:lnTo>
                  <a:lnTo>
                    <a:pt x="185" y="3896"/>
                  </a:lnTo>
                  <a:lnTo>
                    <a:pt x="212" y="3916"/>
                  </a:lnTo>
                  <a:lnTo>
                    <a:pt x="241" y="3935"/>
                  </a:lnTo>
                  <a:lnTo>
                    <a:pt x="274" y="3952"/>
                  </a:lnTo>
                  <a:lnTo>
                    <a:pt x="307" y="3967"/>
                  </a:lnTo>
                  <a:lnTo>
                    <a:pt x="343" y="3982"/>
                  </a:lnTo>
                  <a:lnTo>
                    <a:pt x="381" y="3994"/>
                  </a:lnTo>
                  <a:lnTo>
                    <a:pt x="421" y="4007"/>
                  </a:lnTo>
                  <a:lnTo>
                    <a:pt x="464" y="4018"/>
                  </a:lnTo>
                  <a:lnTo>
                    <a:pt x="508" y="4030"/>
                  </a:lnTo>
                  <a:lnTo>
                    <a:pt x="606" y="4051"/>
                  </a:lnTo>
                  <a:lnTo>
                    <a:pt x="713" y="4075"/>
                  </a:lnTo>
                  <a:lnTo>
                    <a:pt x="771" y="4089"/>
                  </a:lnTo>
                  <a:lnTo>
                    <a:pt x="831" y="4102"/>
                  </a:lnTo>
                  <a:lnTo>
                    <a:pt x="894" y="4118"/>
                  </a:lnTo>
                  <a:lnTo>
                    <a:pt x="959" y="4135"/>
                  </a:lnTo>
                  <a:lnTo>
                    <a:pt x="959" y="7005"/>
                  </a:lnTo>
                  <a:lnTo>
                    <a:pt x="2557" y="7005"/>
                  </a:lnTo>
                  <a:lnTo>
                    <a:pt x="2557" y="9555"/>
                  </a:lnTo>
                  <a:lnTo>
                    <a:pt x="4794" y="9555"/>
                  </a:lnTo>
                  <a:lnTo>
                    <a:pt x="4794" y="7005"/>
                  </a:lnTo>
                  <a:lnTo>
                    <a:pt x="7352" y="7005"/>
                  </a:lnTo>
                  <a:lnTo>
                    <a:pt x="7352" y="9555"/>
                  </a:lnTo>
                  <a:lnTo>
                    <a:pt x="9589" y="9555"/>
                  </a:lnTo>
                  <a:lnTo>
                    <a:pt x="9589" y="7005"/>
                  </a:lnTo>
                  <a:lnTo>
                    <a:pt x="10867" y="7005"/>
                  </a:lnTo>
                  <a:lnTo>
                    <a:pt x="10867" y="413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6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36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20" name="슬라이드 10 형태 6 그룹 3">
            <a:extLst>
              <a:ext uri="{FF2B5EF4-FFF2-40B4-BE49-F238E27FC236}">
                <a16:creationId xmlns:a16="http://schemas.microsoft.com/office/drawing/2014/main" id="{CCFC0348-411E-4250-B2F3-CDD6055E8FEE}"/>
              </a:ext>
            </a:extLst>
          </p:cNvPr>
          <p:cNvSpPr txBox="1"/>
          <p:nvPr/>
        </p:nvSpPr>
        <p:spPr>
          <a:xfrm>
            <a:off x="937067" y="243899"/>
            <a:ext cx="7485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096990" latinLnBrk="0">
              <a:defRPr/>
            </a:pPr>
            <a:r>
              <a:rPr lang="ko-KR" altLang="en-US" sz="2400" b="1" dirty="0">
                <a:solidFill>
                  <a:prstClr val="black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다수공급자계약제도 </a:t>
            </a:r>
            <a:r>
              <a:rPr lang="en-US" altLang="ko-KR" sz="2400" b="1" dirty="0">
                <a:solidFill>
                  <a:prstClr val="black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(MAS </a:t>
            </a:r>
            <a:r>
              <a:rPr lang="en-US" altLang="ko-KR" dirty="0">
                <a:solidFill>
                  <a:prstClr val="black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: Multiple Award Schedule</a:t>
            </a:r>
            <a:r>
              <a:rPr lang="en-US" altLang="ko-KR" sz="2400" b="1" dirty="0">
                <a:solidFill>
                  <a:prstClr val="black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34" charset="-127"/>
              <a:ea typeface="나눔스퀘어 Extra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A739AB-8914-4617-8A01-0635F178B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17108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4AA9637-D8C2-4514-B84D-9B4C5E323C23}"/>
              </a:ext>
            </a:extLst>
          </p:cNvPr>
          <p:cNvSpPr/>
          <p:nvPr/>
        </p:nvSpPr>
        <p:spPr>
          <a:xfrm>
            <a:off x="2112166" y="1582544"/>
            <a:ext cx="592586" cy="311585"/>
          </a:xfrm>
          <a:prstGeom prst="rightArrow">
            <a:avLst/>
          </a:prstGeom>
          <a:solidFill>
            <a:srgbClr val="FF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6A0183-4573-4DEB-8FDB-05CDCEF4B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99" y="1088353"/>
            <a:ext cx="1138669" cy="1138669"/>
          </a:xfrm>
          <a:prstGeom prst="rect">
            <a:avLst/>
          </a:prstGeom>
        </p:spPr>
      </p:pic>
      <p:sp>
        <p:nvSpPr>
          <p:cNvPr id="24" name="슬라이드 13 형태 3 그룹 3">
            <a:extLst>
              <a:ext uri="{FF2B5EF4-FFF2-40B4-BE49-F238E27FC236}">
                <a16:creationId xmlns:a16="http://schemas.microsoft.com/office/drawing/2014/main" id="{B4111B81-CFD3-47B2-8183-EE2301A6E8C7}"/>
              </a:ext>
            </a:extLst>
          </p:cNvPr>
          <p:cNvSpPr txBox="1"/>
          <p:nvPr/>
        </p:nvSpPr>
        <p:spPr>
          <a:xfrm>
            <a:off x="884182" y="2217398"/>
            <a:ext cx="847691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096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업체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A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67C0D23-7C14-48A8-9739-573D35587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470" y="1078730"/>
            <a:ext cx="1138669" cy="1138669"/>
          </a:xfrm>
          <a:prstGeom prst="rect">
            <a:avLst/>
          </a:prstGeom>
        </p:spPr>
      </p:pic>
      <p:sp>
        <p:nvSpPr>
          <p:cNvPr id="26" name="슬라이드 13 형태 3 그룹 3">
            <a:extLst>
              <a:ext uri="{FF2B5EF4-FFF2-40B4-BE49-F238E27FC236}">
                <a16:creationId xmlns:a16="http://schemas.microsoft.com/office/drawing/2014/main" id="{5F04FA07-9E91-4D78-871C-F2DB88290E42}"/>
              </a:ext>
            </a:extLst>
          </p:cNvPr>
          <p:cNvSpPr txBox="1"/>
          <p:nvPr/>
        </p:nvSpPr>
        <p:spPr>
          <a:xfrm>
            <a:off x="5172207" y="2217398"/>
            <a:ext cx="847691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096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업체</a:t>
            </a:r>
            <a:r>
              <a:rPr lang="en-US" altLang="ko-KR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B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CE0BEC2-5D16-4A03-AC82-FAA4DE919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295" y="1194427"/>
            <a:ext cx="937477" cy="937477"/>
          </a:xfrm>
          <a:prstGeom prst="rect">
            <a:avLst/>
          </a:prstGeom>
        </p:spPr>
      </p:pic>
      <p:sp>
        <p:nvSpPr>
          <p:cNvPr id="31" name="슬라이드 13 형태 3 그룹 3">
            <a:extLst>
              <a:ext uri="{FF2B5EF4-FFF2-40B4-BE49-F238E27FC236}">
                <a16:creationId xmlns:a16="http://schemas.microsoft.com/office/drawing/2014/main" id="{6455D4DD-4A50-4F8E-ADA3-CF5F1F8E147C}"/>
              </a:ext>
            </a:extLst>
          </p:cNvPr>
          <p:cNvSpPr txBox="1"/>
          <p:nvPr/>
        </p:nvSpPr>
        <p:spPr>
          <a:xfrm>
            <a:off x="2983301" y="2131904"/>
            <a:ext cx="937478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096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조달청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2" name="슬라이드 13 형태 3 그룹 3">
            <a:extLst>
              <a:ext uri="{FF2B5EF4-FFF2-40B4-BE49-F238E27FC236}">
                <a16:creationId xmlns:a16="http://schemas.microsoft.com/office/drawing/2014/main" id="{886227A6-7512-411C-852C-3FE0872E8608}"/>
              </a:ext>
            </a:extLst>
          </p:cNvPr>
          <p:cNvSpPr txBox="1"/>
          <p:nvPr/>
        </p:nvSpPr>
        <p:spPr>
          <a:xfrm>
            <a:off x="2044086" y="1190097"/>
            <a:ext cx="660666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096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373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공급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3737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1A8AB363-971F-4D83-A646-E7274F7EBD76}"/>
              </a:ext>
            </a:extLst>
          </p:cNvPr>
          <p:cNvSpPr/>
          <p:nvPr/>
        </p:nvSpPr>
        <p:spPr>
          <a:xfrm flipH="1">
            <a:off x="4087275" y="1582544"/>
            <a:ext cx="592586" cy="311585"/>
          </a:xfrm>
          <a:prstGeom prst="rightArrow">
            <a:avLst/>
          </a:prstGeom>
          <a:solidFill>
            <a:srgbClr val="FF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슬라이드 13 형태 3 그룹 3">
            <a:extLst>
              <a:ext uri="{FF2B5EF4-FFF2-40B4-BE49-F238E27FC236}">
                <a16:creationId xmlns:a16="http://schemas.microsoft.com/office/drawing/2014/main" id="{C8DCBF62-A228-46D5-AE38-D8A8F6EF184E}"/>
              </a:ext>
            </a:extLst>
          </p:cNvPr>
          <p:cNvSpPr txBox="1"/>
          <p:nvPr/>
        </p:nvSpPr>
        <p:spPr>
          <a:xfrm>
            <a:off x="4087275" y="1190097"/>
            <a:ext cx="660666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096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FF3737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판매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3737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0" name="슬라이드 13 형태 3 그룹 3">
            <a:extLst>
              <a:ext uri="{FF2B5EF4-FFF2-40B4-BE49-F238E27FC236}">
                <a16:creationId xmlns:a16="http://schemas.microsoft.com/office/drawing/2014/main" id="{F17C96C4-DAFB-4B1D-B57D-5C43E692FA48}"/>
              </a:ext>
            </a:extLst>
          </p:cNvPr>
          <p:cNvSpPr txBox="1"/>
          <p:nvPr/>
        </p:nvSpPr>
        <p:spPr>
          <a:xfrm>
            <a:off x="2612035" y="2533134"/>
            <a:ext cx="1878382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096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나라장터 쇼핑몰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64AEB8B1-7962-4E02-9394-66FF384F0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656" y="4008441"/>
            <a:ext cx="923330" cy="92333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B856BF3-FB5C-4E68-A699-5E3EF80F0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442" y="3679311"/>
            <a:ext cx="923330" cy="92333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BF24CBE-57DE-4334-9A30-DC3F79B979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752" y="4059960"/>
            <a:ext cx="923330" cy="92333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B2E0C87-E9C3-437E-94BB-029251F0047E}"/>
              </a:ext>
            </a:extLst>
          </p:cNvPr>
          <p:cNvSpPr txBox="1"/>
          <p:nvPr/>
        </p:nvSpPr>
        <p:spPr>
          <a:xfrm>
            <a:off x="6560820" y="1457168"/>
            <a:ext cx="54686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품질 저하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다양성 부족 문제를 개선하기 위해 </a:t>
            </a:r>
            <a:r>
              <a:rPr lang="ko-KR" altLang="en-US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고안</a:t>
            </a:r>
            <a:endParaRPr lang="ko-KR" altLang="en-US" sz="2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53A71F9-0A78-4A2E-9AD4-B47CF998300B}"/>
              </a:ext>
            </a:extLst>
          </p:cNvPr>
          <p:cNvSpPr txBox="1"/>
          <p:nvPr/>
        </p:nvSpPr>
        <p:spPr>
          <a:xfrm>
            <a:off x="1724392" y="3099037"/>
            <a:ext cx="36536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lvl="0">
              <a:defRPr lang="ko-KR"/>
            </a:defPPr>
            <a:lvl1pPr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다수의 공급자 간의 경쟁을 유도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44F6AB-C21F-47F6-A293-50BE2B3CCB14}"/>
              </a:ext>
            </a:extLst>
          </p:cNvPr>
          <p:cNvSpPr txBox="1"/>
          <p:nvPr/>
        </p:nvSpPr>
        <p:spPr>
          <a:xfrm>
            <a:off x="1775585" y="5935586"/>
            <a:ext cx="35243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lvl="0">
              <a:defRPr lang="ko-KR"/>
            </a:defPPr>
            <a:lvl1pPr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수요자에게 양질의 물품 제공</a:t>
            </a:r>
          </a:p>
        </p:txBody>
      </p: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FD652719-E4B8-4814-BBAD-7538C11113AA}"/>
              </a:ext>
            </a:extLst>
          </p:cNvPr>
          <p:cNvSpPr/>
          <p:nvPr/>
        </p:nvSpPr>
        <p:spPr>
          <a:xfrm rot="16200000" flipH="1">
            <a:off x="3082307" y="5242556"/>
            <a:ext cx="517192" cy="511741"/>
          </a:xfrm>
          <a:prstGeom prst="rightArrow">
            <a:avLst/>
          </a:prstGeom>
          <a:solidFill>
            <a:srgbClr val="FF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1F189F3-CA08-41CD-AF16-ADCA12E9F605}"/>
              </a:ext>
            </a:extLst>
          </p:cNvPr>
          <p:cNvSpPr txBox="1"/>
          <p:nvPr/>
        </p:nvSpPr>
        <p:spPr>
          <a:xfrm>
            <a:off x="3107533" y="4642584"/>
            <a:ext cx="635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373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  <a:sym typeface="Arial" panose="020B0604020202020204" pitchFamily="34" charset="0"/>
              </a:rPr>
              <a:t>VS</a:t>
            </a:r>
            <a:endParaRPr lang="ko-KR" altLang="en-US" sz="2400" b="1" dirty="0">
              <a:solidFill>
                <a:srgbClr val="FF373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83D601-FAB4-48B6-A6FB-CDEB2C8CE0B9}"/>
              </a:ext>
            </a:extLst>
          </p:cNvPr>
          <p:cNvSpPr txBox="1"/>
          <p:nvPr/>
        </p:nvSpPr>
        <p:spPr>
          <a:xfrm>
            <a:off x="7922271" y="6134899"/>
            <a:ext cx="2956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lvl="0">
              <a:defRPr lang="ko-KR"/>
            </a:defPPr>
            <a:lvl1pPr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800" dirty="0"/>
              <a:t>매년 </a:t>
            </a:r>
            <a:r>
              <a:rPr lang="en-US" altLang="ko-KR" sz="1800" dirty="0"/>
              <a:t>MAS</a:t>
            </a:r>
            <a:r>
              <a:rPr lang="ko-KR" altLang="en-US" sz="1800" dirty="0"/>
              <a:t> 계약 규모가 </a:t>
            </a:r>
            <a:r>
              <a:rPr lang="ko-KR" altLang="en-US" sz="1800" dirty="0">
                <a:solidFill>
                  <a:srgbClr val="FF3737"/>
                </a:solidFill>
              </a:rPr>
              <a:t>증가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16D09C9-179E-45B3-B2CC-9C35375F43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83" b="87069" l="2654" r="96921">
                        <a14:foregroundMark x1="7006" y1="61207" x2="3397" y2="76724"/>
                        <a14:foregroundMark x1="2866" y1="25862" x2="4671" y2="22414"/>
                        <a14:foregroundMark x1="12527" y1="35345" x2="15817" y2="35345"/>
                        <a14:foregroundMark x1="14331" y1="40517" x2="15499" y2="52586"/>
                        <a14:foregroundMark x1="14119" y1="54310" x2="14119" y2="63793"/>
                        <a14:foregroundMark x1="19427" y1="34483" x2="17410" y2="34483"/>
                        <a14:foregroundMark x1="20594" y1="33621" x2="20632" y2="37632"/>
                        <a14:foregroundMark x1="23567" y1="32759" x2="23567" y2="37931"/>
                        <a14:foregroundMark x1="24947" y1="54310" x2="25265" y2="56034"/>
                        <a14:foregroundMark x1="21292" y1="67241" x2="21338" y2="68103"/>
                        <a14:foregroundMark x1="21199" y1="65517" x2="21292" y2="67241"/>
                        <a14:foregroundMark x1="21059" y1="62931" x2="21199" y2="65517"/>
                        <a14:foregroundMark x1="21013" y1="62069" x2="21059" y2="62931"/>
                        <a14:foregroundMark x1="20920" y1="60345" x2="21013" y2="62069"/>
                        <a14:foregroundMark x1="20594" y1="54310" x2="20920" y2="60345"/>
                        <a14:foregroundMark x1="20382" y1="53448" x2="17834" y2="52586"/>
                        <a14:foregroundMark x1="25739" y1="40517" x2="25796" y2="46552"/>
                        <a14:foregroundMark x1="25698" y1="36207" x2="25739" y2="40517"/>
                        <a14:foregroundMark x1="25690" y1="35345" x2="25698" y2="36207"/>
                        <a14:foregroundMark x1="39597" y1="46552" x2="39597" y2="46552"/>
                        <a14:foregroundMark x1="39915" y1="38793" x2="39278" y2="49138"/>
                        <a14:foregroundMark x1="42357" y1="32759" x2="44798" y2="31897"/>
                        <a14:foregroundMark x1="48620" y1="42241" x2="49363" y2="51724"/>
                        <a14:foregroundMark x1="41189" y1="45690" x2="41720" y2="54310"/>
                        <a14:foregroundMark x1="48301" y1="31897" x2="48938" y2="33621"/>
                        <a14:foregroundMark x1="50106" y1="35345" x2="50743" y2="40517"/>
                        <a14:foregroundMark x1="40446" y1="31897" x2="37580" y2="38793"/>
                        <a14:foregroundMark x1="48514" y1="31897" x2="51274" y2="41379"/>
                        <a14:foregroundMark x1="50849" y1="37931" x2="51168" y2="44828"/>
                        <a14:foregroundMark x1="51699" y1="49138" x2="51699" y2="51724"/>
                        <a14:foregroundMark x1="39490" y1="31034" x2="38854" y2="34483"/>
                        <a14:foregroundMark x1="36943" y1="49138" x2="37367" y2="53448"/>
                        <a14:foregroundMark x1="56157" y1="34483" x2="58599" y2="34483"/>
                        <a14:foregroundMark x1="56263" y1="58621" x2="58493" y2="62931"/>
                        <a14:foregroundMark x1="56980" y1="45196" x2="57188" y2="47414"/>
                        <a14:foregroundMark x1="55732" y1="31897" x2="56363" y2="38623"/>
                        <a14:foregroundMark x1="56502" y1="52586" x2="56369" y2="59483"/>
                        <a14:foregroundMark x1="56900" y1="31897" x2="56798" y2="37182"/>
                        <a14:foregroundMark x1="56582" y1="32759" x2="56051" y2="37069"/>
                        <a14:foregroundMark x1="59023" y1="55172" x2="59130" y2="63793"/>
                        <a14:foregroundMark x1="56051" y1="31034" x2="56476" y2="32759"/>
                        <a14:foregroundMark x1="62527" y1="31034" x2="63057" y2="37069"/>
                        <a14:foregroundMark x1="64862" y1="38793" x2="64862" y2="49697"/>
                        <a14:foregroundMark x1="64862" y1="33621" x2="64862" y2="38793"/>
                        <a14:foregroundMark x1="64015" y1="63226" x2="64650" y2="65517"/>
                        <a14:foregroundMark x1="62739" y1="58621" x2="63556" y2="61568"/>
                        <a14:foregroundMark x1="68025" y1="41609" x2="68896" y2="45690"/>
                        <a14:foregroundMark x1="66136" y1="32759" x2="67046" y2="37023"/>
                        <a14:foregroundMark x1="70382" y1="33621" x2="71975" y2="33621"/>
                        <a14:foregroundMark x1="73169" y1="40507" x2="73248" y2="65517"/>
                        <a14:foregroundMark x1="73142" y1="31897" x2="73160" y2="37666"/>
                        <a14:foregroundMark x1="75987" y1="36105" x2="77813" y2="42241"/>
                        <a14:foregroundMark x1="74735" y1="31897" x2="75736" y2="35260"/>
                        <a14:foregroundMark x1="79936" y1="34483" x2="78769" y2="52586"/>
                        <a14:foregroundMark x1="84501" y1="33621" x2="83439" y2="47414"/>
                        <a14:foregroundMark x1="83227" y1="62931" x2="86412" y2="63793"/>
                        <a14:foregroundMark x1="88641" y1="31897" x2="88960" y2="48276"/>
                        <a14:foregroundMark x1="88110" y1="56034" x2="88429" y2="55172"/>
                        <a14:foregroundMark x1="92251" y1="29310" x2="92357" y2="38793"/>
                        <a14:foregroundMark x1="96709" y1="31034" x2="96921" y2="34483"/>
                        <a14:foregroundMark x1="94374" y1="34483" x2="94374" y2="44828"/>
                        <a14:foregroundMark x1="92357" y1="56897" x2="94268" y2="66379"/>
                        <a14:foregroundMark x1="81635" y1="32759" x2="81635" y2="64655"/>
                        <a14:foregroundMark x1="75584" y1="57759" x2="75584" y2="65517"/>
                        <a14:backgroundMark x1="24841" y1="60345" x2="24841" y2="60345"/>
                        <a14:backgroundMark x1="20119" y1="50000" x2="20594" y2="50000"/>
                        <a14:backgroundMark x1="25478" y1="48276" x2="25478" y2="48276"/>
                        <a14:backgroundMark x1="24947" y1="40517" x2="24947" y2="40517"/>
                        <a14:backgroundMark x1="25478" y1="36207" x2="25478" y2="36207"/>
                        <a14:backgroundMark x1="21125" y1="62069" x2="21125" y2="62069"/>
                        <a14:backgroundMark x1="20701" y1="62931" x2="20701" y2="62931"/>
                        <a14:backgroundMark x1="21338" y1="65517" x2="21338" y2="65517"/>
                        <a14:backgroundMark x1="21231" y1="67241" x2="21231" y2="67241"/>
                        <a14:backgroundMark x1="21444" y1="68103" x2="21444" y2="68103"/>
                        <a14:backgroundMark x1="21019" y1="62931" x2="21019" y2="62931"/>
                        <a14:backgroundMark x1="20913" y1="60345" x2="20913" y2="60345"/>
                        <a14:backgroundMark x1="63907" y1="55172" x2="63907" y2="55172"/>
                        <a14:backgroundMark x1="66348" y1="38793" x2="66348" y2="38793"/>
                        <a14:backgroundMark x1="67304" y1="39655" x2="67304" y2="39655"/>
                        <a14:backgroundMark x1="67941" y1="40517" x2="67941" y2="40517"/>
                        <a14:backgroundMark x1="67410" y1="40517" x2="68047" y2="40517"/>
                        <a14:backgroundMark x1="66879" y1="38793" x2="68047" y2="41379"/>
                        <a14:backgroundMark x1="63588" y1="61207" x2="64119" y2="62069"/>
                        <a14:backgroundMark x1="57431" y1="50862" x2="57431" y2="50862"/>
                        <a14:backgroundMark x1="55520" y1="50000" x2="56688" y2="49138"/>
                        <a14:backgroundMark x1="57643" y1="47414" x2="57643" y2="52586"/>
                        <a14:backgroundMark x1="75796" y1="34483" x2="76115" y2="34483"/>
                        <a14:backgroundMark x1="72399" y1="39655" x2="72505" y2="42241"/>
                      </a14:backgroundRemoval>
                    </a14:imgEffect>
                  </a14:imgLayer>
                </a14:imgProps>
              </a:ext>
            </a:extLst>
          </a:blip>
          <a:srcRect r="71172" b="7774"/>
          <a:stretch/>
        </p:blipFill>
        <p:spPr>
          <a:xfrm>
            <a:off x="82845" y="6435731"/>
            <a:ext cx="968715" cy="381629"/>
          </a:xfrm>
          <a:prstGeom prst="rect">
            <a:avLst/>
          </a:prstGeom>
        </p:spPr>
      </p:pic>
      <p:graphicFrame>
        <p:nvGraphicFramePr>
          <p:cNvPr id="37" name="차트 36">
            <a:extLst>
              <a:ext uri="{FF2B5EF4-FFF2-40B4-BE49-F238E27FC236}">
                <a16:creationId xmlns:a16="http://schemas.microsoft.com/office/drawing/2014/main" id="{39D5C400-CF4B-DC48-AE9E-854257B7DF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1564884"/>
              </p:ext>
            </p:extLst>
          </p:nvPr>
        </p:nvGraphicFramePr>
        <p:xfrm>
          <a:off x="6223000" y="3127344"/>
          <a:ext cx="5595620" cy="29352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ABE34F41-45DF-44FC-B0B6-927E561D75F8}"/>
              </a:ext>
            </a:extLst>
          </p:cNvPr>
          <p:cNvSpPr txBox="1"/>
          <p:nvPr/>
        </p:nvSpPr>
        <p:spPr>
          <a:xfrm>
            <a:off x="11678920" y="6576550"/>
            <a:ext cx="594360" cy="281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8103535-315D-4003-94C7-F7FFB7B228C0}" type="slidenum">
              <a:rPr lang="en-US" altLang="ko-KR" sz="1200" smtClean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fld>
            <a:r>
              <a:rPr lang="en-US" altLang="ko-KR" sz="12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/18</a:t>
            </a:r>
            <a:endParaRPr lang="ko-KR" altLang="en-US" sz="1200" dirty="0">
              <a:solidFill>
                <a:srgbClr val="59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6DEA3-8A02-42BA-94E9-813D0D48477C}"/>
                  </a:ext>
                </a:extLst>
              </p:cNvPr>
              <p:cNvSpPr txBox="1"/>
              <p:nvPr/>
            </p:nvSpPr>
            <p:spPr>
              <a:xfrm>
                <a:off x="9400551" y="2810398"/>
                <a:ext cx="2684780" cy="3169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lvl="0">
                  <a:defRPr lang="ko-KR"/>
                </a:defPPr>
                <a:lvl1pPr>
                  <a:defRPr kumimoji="0" sz="2000" b="0" i="0" u="none" strike="noStrike" cap="none" spc="0" normalizeH="0" baseline="0">
                    <a:ln>
                      <a:noFill/>
                    </a:ln>
                    <a:gradFill>
                      <a:gsLst>
                        <a:gs pos="0">
                          <a:srgbClr val="595959"/>
                        </a:gs>
                        <a:gs pos="100000">
                          <a:srgbClr val="595959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나눔스퀘어 Bold" panose="020B0600000101010101" pitchFamily="34" charset="-127"/>
                    <a:ea typeface="나눔스퀘어 Bold" panose="020B0600000101010101" pitchFamily="34" charset="-127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ko-KR" sz="14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m:t>※</m:t>
                          </m:r>
                          <m:r>
                            <m:rPr>
                              <m:nor/>
                            </m:rPr>
                            <a:rPr lang="en-US" altLang="ko-KR" sz="1400" b="0" i="0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ko-KR" altLang="en-US" sz="14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</a:rPr>
                            <m:t>조달정보개방포털 데이터</m:t>
                          </m:r>
                        </m:e>
                        <m:sup>
                          <m:r>
                            <a:rPr lang="en-US" altLang="ko-KR" sz="1400" b="0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[12</m:t>
                          </m:r>
                          <m:r>
                            <a:rPr lang="en-US" altLang="ko-KR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76DEA3-8A02-42BA-94E9-813D0D484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551" y="2810398"/>
                <a:ext cx="2684780" cy="316946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54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A1E9885-0B13-CB43-A3E2-61A4729928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31"/>
          <a:stretch/>
        </p:blipFill>
        <p:spPr>
          <a:xfrm>
            <a:off x="6327732" y="4130625"/>
            <a:ext cx="4092789" cy="2106511"/>
          </a:xfrm>
          <a:prstGeom prst="rect">
            <a:avLst/>
          </a:prstGeom>
        </p:spPr>
      </p:pic>
      <p:sp>
        <p:nvSpPr>
          <p:cNvPr id="9" name="슬라이드 14 형태 4"/>
          <p:cNvSpPr>
            <a:spLocks noChangeArrowheads="1"/>
          </p:cNvSpPr>
          <p:nvPr/>
        </p:nvSpPr>
        <p:spPr bwMode="auto">
          <a:xfrm>
            <a:off x="6233354" y="1019143"/>
            <a:ext cx="5918960" cy="42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109703" tIns="54851" rIns="109703" bIns="54851">
            <a:spAutoFit/>
          </a:bodyPr>
          <a:lstStyle/>
          <a:p>
            <a:pPr marL="285750" marR="0" lvl="0" indent="-285750" algn="just" defTabSz="1096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담당자가 직접 평가하므로 정량적이지 못한 일부 항목들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6" name="슬라이드 14 형태 4">
            <a:extLst>
              <a:ext uri="{FF2B5EF4-FFF2-40B4-BE49-F238E27FC236}">
                <a16:creationId xmlns:a16="http://schemas.microsoft.com/office/drawing/2014/main" id="{6FF79862-E35D-4687-A612-0ADA468DE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354" y="3534993"/>
            <a:ext cx="3451350" cy="42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109703" tIns="54851" rIns="109703" bIns="54851">
            <a:spAutoFit/>
          </a:bodyPr>
          <a:lstStyle/>
          <a:p>
            <a:pPr marL="285750" marR="0" lvl="0" indent="-285750" algn="just" defTabSz="1096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꾸준히 발생하는 부정납품 사례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27" name="组合 22">
            <a:extLst>
              <a:ext uri="{FF2B5EF4-FFF2-40B4-BE49-F238E27FC236}">
                <a16:creationId xmlns:a16="http://schemas.microsoft.com/office/drawing/2014/main" id="{13BD4D4C-F8D4-407C-BACD-6C8ABA4FEDB2}"/>
              </a:ext>
            </a:extLst>
          </p:cNvPr>
          <p:cNvGrpSpPr/>
          <p:nvPr/>
        </p:nvGrpSpPr>
        <p:grpSpPr>
          <a:xfrm>
            <a:off x="391635" y="261371"/>
            <a:ext cx="545432" cy="523115"/>
            <a:chOff x="683572" y="1489348"/>
            <a:chExt cx="2638425" cy="2530474"/>
          </a:xfrm>
          <a:solidFill>
            <a:srgbClr val="FF3737"/>
          </a:solidFill>
        </p:grpSpPr>
        <p:sp>
          <p:nvSpPr>
            <p:cNvPr id="28" name="슬라이드 10 형태 6 그룹 1">
              <a:extLst>
                <a:ext uri="{FF2B5EF4-FFF2-40B4-BE49-F238E27FC236}">
                  <a16:creationId xmlns:a16="http://schemas.microsoft.com/office/drawing/2014/main" id="{80AF7330-8D31-49F1-8941-31EDAD2A9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72" y="1489348"/>
              <a:ext cx="2638425" cy="1771652"/>
            </a:xfrm>
            <a:custGeom>
              <a:avLst/>
              <a:gdLst>
                <a:gd name="T0" fmla="*/ 0 w 16620"/>
                <a:gd name="T1" fmla="*/ 4462 h 11158"/>
                <a:gd name="T2" fmla="*/ 65 w 16620"/>
                <a:gd name="T3" fmla="*/ 4480 h 11158"/>
                <a:gd name="T4" fmla="*/ 128 w 16620"/>
                <a:gd name="T5" fmla="*/ 4494 h 11158"/>
                <a:gd name="T6" fmla="*/ 188 w 16620"/>
                <a:gd name="T7" fmla="*/ 4509 h 11158"/>
                <a:gd name="T8" fmla="*/ 246 w 16620"/>
                <a:gd name="T9" fmla="*/ 4521 h 11158"/>
                <a:gd name="T10" fmla="*/ 353 w 16620"/>
                <a:gd name="T11" fmla="*/ 4545 h 11158"/>
                <a:gd name="T12" fmla="*/ 450 w 16620"/>
                <a:gd name="T13" fmla="*/ 4568 h 11158"/>
                <a:gd name="T14" fmla="*/ 495 w 16620"/>
                <a:gd name="T15" fmla="*/ 4580 h 11158"/>
                <a:gd name="T16" fmla="*/ 538 w 16620"/>
                <a:gd name="T17" fmla="*/ 4591 h 11158"/>
                <a:gd name="T18" fmla="*/ 579 w 16620"/>
                <a:gd name="T19" fmla="*/ 4603 h 11158"/>
                <a:gd name="T20" fmla="*/ 616 w 16620"/>
                <a:gd name="T21" fmla="*/ 4616 h 11158"/>
                <a:gd name="T22" fmla="*/ 652 w 16620"/>
                <a:gd name="T23" fmla="*/ 4631 h 11158"/>
                <a:gd name="T24" fmla="*/ 686 w 16620"/>
                <a:gd name="T25" fmla="*/ 4645 h 11158"/>
                <a:gd name="T26" fmla="*/ 717 w 16620"/>
                <a:gd name="T27" fmla="*/ 4663 h 11158"/>
                <a:gd name="T28" fmla="*/ 747 w 16620"/>
                <a:gd name="T29" fmla="*/ 4682 h 11158"/>
                <a:gd name="T30" fmla="*/ 774 w 16620"/>
                <a:gd name="T31" fmla="*/ 4702 h 11158"/>
                <a:gd name="T32" fmla="*/ 799 w 16620"/>
                <a:gd name="T33" fmla="*/ 4725 h 11158"/>
                <a:gd name="T34" fmla="*/ 822 w 16620"/>
                <a:gd name="T35" fmla="*/ 4750 h 11158"/>
                <a:gd name="T36" fmla="*/ 843 w 16620"/>
                <a:gd name="T37" fmla="*/ 4779 h 11158"/>
                <a:gd name="T38" fmla="*/ 862 w 16620"/>
                <a:gd name="T39" fmla="*/ 4810 h 11158"/>
                <a:gd name="T40" fmla="*/ 880 w 16620"/>
                <a:gd name="T41" fmla="*/ 4845 h 11158"/>
                <a:gd name="T42" fmla="*/ 895 w 16620"/>
                <a:gd name="T43" fmla="*/ 4882 h 11158"/>
                <a:gd name="T44" fmla="*/ 909 w 16620"/>
                <a:gd name="T45" fmla="*/ 4924 h 11158"/>
                <a:gd name="T46" fmla="*/ 921 w 16620"/>
                <a:gd name="T47" fmla="*/ 4969 h 11158"/>
                <a:gd name="T48" fmla="*/ 932 w 16620"/>
                <a:gd name="T49" fmla="*/ 5019 h 11158"/>
                <a:gd name="T50" fmla="*/ 940 w 16620"/>
                <a:gd name="T51" fmla="*/ 5073 h 11158"/>
                <a:gd name="T52" fmla="*/ 947 w 16620"/>
                <a:gd name="T53" fmla="*/ 5133 h 11158"/>
                <a:gd name="T54" fmla="*/ 953 w 16620"/>
                <a:gd name="T55" fmla="*/ 5196 h 11158"/>
                <a:gd name="T56" fmla="*/ 956 w 16620"/>
                <a:gd name="T57" fmla="*/ 5264 h 11158"/>
                <a:gd name="T58" fmla="*/ 958 w 16620"/>
                <a:gd name="T59" fmla="*/ 5339 h 11158"/>
                <a:gd name="T60" fmla="*/ 959 w 16620"/>
                <a:gd name="T61" fmla="*/ 5419 h 11158"/>
                <a:gd name="T62" fmla="*/ 959 w 16620"/>
                <a:gd name="T63" fmla="*/ 11158 h 11158"/>
                <a:gd name="T64" fmla="*/ 1598 w 16620"/>
                <a:gd name="T65" fmla="*/ 11158 h 11158"/>
                <a:gd name="T66" fmla="*/ 1598 w 16620"/>
                <a:gd name="T67" fmla="*/ 5419 h 11158"/>
                <a:gd name="T68" fmla="*/ 8330 w 16620"/>
                <a:gd name="T69" fmla="*/ 9211 h 11158"/>
                <a:gd name="T70" fmla="*/ 16517 w 16620"/>
                <a:gd name="T71" fmla="*/ 4292 h 11158"/>
                <a:gd name="T72" fmla="*/ 16620 w 16620"/>
                <a:gd name="T73" fmla="*/ 3825 h 11158"/>
                <a:gd name="T74" fmla="*/ 8310 w 16620"/>
                <a:gd name="T75" fmla="*/ 0 h 11158"/>
                <a:gd name="T76" fmla="*/ 0 w 16620"/>
                <a:gd name="T77" fmla="*/ 3825 h 11158"/>
                <a:gd name="T78" fmla="*/ 0 w 16620"/>
                <a:gd name="T79" fmla="*/ 4462 h 1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20" h="11158">
                  <a:moveTo>
                    <a:pt x="0" y="4462"/>
                  </a:moveTo>
                  <a:lnTo>
                    <a:pt x="65" y="4480"/>
                  </a:lnTo>
                  <a:lnTo>
                    <a:pt x="128" y="4494"/>
                  </a:lnTo>
                  <a:lnTo>
                    <a:pt x="188" y="4509"/>
                  </a:lnTo>
                  <a:lnTo>
                    <a:pt x="246" y="4521"/>
                  </a:lnTo>
                  <a:lnTo>
                    <a:pt x="353" y="4545"/>
                  </a:lnTo>
                  <a:lnTo>
                    <a:pt x="450" y="4568"/>
                  </a:lnTo>
                  <a:lnTo>
                    <a:pt x="495" y="4580"/>
                  </a:lnTo>
                  <a:lnTo>
                    <a:pt x="538" y="4591"/>
                  </a:lnTo>
                  <a:lnTo>
                    <a:pt x="579" y="4603"/>
                  </a:lnTo>
                  <a:lnTo>
                    <a:pt x="616" y="4616"/>
                  </a:lnTo>
                  <a:lnTo>
                    <a:pt x="652" y="4631"/>
                  </a:lnTo>
                  <a:lnTo>
                    <a:pt x="686" y="4645"/>
                  </a:lnTo>
                  <a:lnTo>
                    <a:pt x="717" y="4663"/>
                  </a:lnTo>
                  <a:lnTo>
                    <a:pt x="747" y="4682"/>
                  </a:lnTo>
                  <a:lnTo>
                    <a:pt x="774" y="4702"/>
                  </a:lnTo>
                  <a:lnTo>
                    <a:pt x="799" y="4725"/>
                  </a:lnTo>
                  <a:lnTo>
                    <a:pt x="822" y="4750"/>
                  </a:lnTo>
                  <a:lnTo>
                    <a:pt x="843" y="4779"/>
                  </a:lnTo>
                  <a:lnTo>
                    <a:pt x="862" y="4810"/>
                  </a:lnTo>
                  <a:lnTo>
                    <a:pt x="880" y="4845"/>
                  </a:lnTo>
                  <a:lnTo>
                    <a:pt x="895" y="4882"/>
                  </a:lnTo>
                  <a:lnTo>
                    <a:pt x="909" y="4924"/>
                  </a:lnTo>
                  <a:lnTo>
                    <a:pt x="921" y="4969"/>
                  </a:lnTo>
                  <a:lnTo>
                    <a:pt x="932" y="5019"/>
                  </a:lnTo>
                  <a:lnTo>
                    <a:pt x="940" y="5073"/>
                  </a:lnTo>
                  <a:lnTo>
                    <a:pt x="947" y="5133"/>
                  </a:lnTo>
                  <a:lnTo>
                    <a:pt x="953" y="5196"/>
                  </a:lnTo>
                  <a:lnTo>
                    <a:pt x="956" y="5264"/>
                  </a:lnTo>
                  <a:lnTo>
                    <a:pt x="958" y="5339"/>
                  </a:lnTo>
                  <a:lnTo>
                    <a:pt x="959" y="5419"/>
                  </a:lnTo>
                  <a:lnTo>
                    <a:pt x="959" y="11158"/>
                  </a:lnTo>
                  <a:lnTo>
                    <a:pt x="1598" y="11158"/>
                  </a:lnTo>
                  <a:lnTo>
                    <a:pt x="1598" y="5419"/>
                  </a:lnTo>
                  <a:lnTo>
                    <a:pt x="8330" y="9211"/>
                  </a:lnTo>
                  <a:lnTo>
                    <a:pt x="16517" y="4292"/>
                  </a:lnTo>
                  <a:lnTo>
                    <a:pt x="16620" y="3825"/>
                  </a:lnTo>
                  <a:lnTo>
                    <a:pt x="8310" y="0"/>
                  </a:lnTo>
                  <a:lnTo>
                    <a:pt x="0" y="3825"/>
                  </a:lnTo>
                  <a:lnTo>
                    <a:pt x="0" y="446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6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36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9" name="슬라이드 10 형태 6 그룹 2">
              <a:extLst>
                <a:ext uri="{FF2B5EF4-FFF2-40B4-BE49-F238E27FC236}">
                  <a16:creationId xmlns:a16="http://schemas.microsoft.com/office/drawing/2014/main" id="{18E1A3A9-750A-4E04-A223-7935AEBE0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168" y="2502171"/>
              <a:ext cx="1927229" cy="1517651"/>
            </a:xfrm>
            <a:custGeom>
              <a:avLst/>
              <a:gdLst>
                <a:gd name="T0" fmla="*/ 11030 w 12146"/>
                <a:gd name="T1" fmla="*/ 4122 h 9555"/>
                <a:gd name="T2" fmla="*/ 11252 w 12146"/>
                <a:gd name="T3" fmla="*/ 4107 h 9555"/>
                <a:gd name="T4" fmla="*/ 11385 w 12146"/>
                <a:gd name="T5" fmla="*/ 4096 h 9555"/>
                <a:gd name="T6" fmla="*/ 11507 w 12146"/>
                <a:gd name="T7" fmla="*/ 4083 h 9555"/>
                <a:gd name="T8" fmla="*/ 11617 w 12146"/>
                <a:gd name="T9" fmla="*/ 4065 h 9555"/>
                <a:gd name="T10" fmla="*/ 11717 w 12146"/>
                <a:gd name="T11" fmla="*/ 4041 h 9555"/>
                <a:gd name="T12" fmla="*/ 11805 w 12146"/>
                <a:gd name="T13" fmla="*/ 4010 h 9555"/>
                <a:gd name="T14" fmla="*/ 11883 w 12146"/>
                <a:gd name="T15" fmla="*/ 3968 h 9555"/>
                <a:gd name="T16" fmla="*/ 11949 w 12146"/>
                <a:gd name="T17" fmla="*/ 3916 h 9555"/>
                <a:gd name="T18" fmla="*/ 12006 w 12146"/>
                <a:gd name="T19" fmla="*/ 3851 h 9555"/>
                <a:gd name="T20" fmla="*/ 12053 w 12146"/>
                <a:gd name="T21" fmla="*/ 3771 h 9555"/>
                <a:gd name="T22" fmla="*/ 12090 w 12146"/>
                <a:gd name="T23" fmla="*/ 3673 h 9555"/>
                <a:gd name="T24" fmla="*/ 12117 w 12146"/>
                <a:gd name="T25" fmla="*/ 3559 h 9555"/>
                <a:gd name="T26" fmla="*/ 12136 w 12146"/>
                <a:gd name="T27" fmla="*/ 3423 h 9555"/>
                <a:gd name="T28" fmla="*/ 12144 w 12146"/>
                <a:gd name="T29" fmla="*/ 3266 h 9555"/>
                <a:gd name="T30" fmla="*/ 12146 w 12146"/>
                <a:gd name="T31" fmla="*/ 309 h 9555"/>
                <a:gd name="T32" fmla="*/ 6081 w 12146"/>
                <a:gd name="T33" fmla="*/ 3512 h 9555"/>
                <a:gd name="T34" fmla="*/ 0 w 12146"/>
                <a:gd name="T35" fmla="*/ 309 h 9555"/>
                <a:gd name="T36" fmla="*/ 0 w 12146"/>
                <a:gd name="T37" fmla="*/ 3259 h 9555"/>
                <a:gd name="T38" fmla="*/ 7 w 12146"/>
                <a:gd name="T39" fmla="*/ 3402 h 9555"/>
                <a:gd name="T40" fmla="*/ 19 w 12146"/>
                <a:gd name="T41" fmla="*/ 3524 h 9555"/>
                <a:gd name="T42" fmla="*/ 38 w 12146"/>
                <a:gd name="T43" fmla="*/ 3628 h 9555"/>
                <a:gd name="T44" fmla="*/ 64 w 12146"/>
                <a:gd name="T45" fmla="*/ 3715 h 9555"/>
                <a:gd name="T46" fmla="*/ 97 w 12146"/>
                <a:gd name="T47" fmla="*/ 3788 h 9555"/>
                <a:gd name="T48" fmla="*/ 137 w 12146"/>
                <a:gd name="T49" fmla="*/ 3847 h 9555"/>
                <a:gd name="T50" fmla="*/ 185 w 12146"/>
                <a:gd name="T51" fmla="*/ 3896 h 9555"/>
                <a:gd name="T52" fmla="*/ 241 w 12146"/>
                <a:gd name="T53" fmla="*/ 3935 h 9555"/>
                <a:gd name="T54" fmla="*/ 307 w 12146"/>
                <a:gd name="T55" fmla="*/ 3967 h 9555"/>
                <a:gd name="T56" fmla="*/ 381 w 12146"/>
                <a:gd name="T57" fmla="*/ 3994 h 9555"/>
                <a:gd name="T58" fmla="*/ 464 w 12146"/>
                <a:gd name="T59" fmla="*/ 4018 h 9555"/>
                <a:gd name="T60" fmla="*/ 606 w 12146"/>
                <a:gd name="T61" fmla="*/ 4051 h 9555"/>
                <a:gd name="T62" fmla="*/ 771 w 12146"/>
                <a:gd name="T63" fmla="*/ 4089 h 9555"/>
                <a:gd name="T64" fmla="*/ 894 w 12146"/>
                <a:gd name="T65" fmla="*/ 4118 h 9555"/>
                <a:gd name="T66" fmla="*/ 959 w 12146"/>
                <a:gd name="T67" fmla="*/ 7005 h 9555"/>
                <a:gd name="T68" fmla="*/ 2557 w 12146"/>
                <a:gd name="T69" fmla="*/ 9555 h 9555"/>
                <a:gd name="T70" fmla="*/ 4794 w 12146"/>
                <a:gd name="T71" fmla="*/ 7005 h 9555"/>
                <a:gd name="T72" fmla="*/ 7352 w 12146"/>
                <a:gd name="T73" fmla="*/ 9555 h 9555"/>
                <a:gd name="T74" fmla="*/ 9589 w 12146"/>
                <a:gd name="T75" fmla="*/ 7005 h 9555"/>
                <a:gd name="T76" fmla="*/ 10867 w 12146"/>
                <a:gd name="T77" fmla="*/ 4135 h 9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146" h="9555">
                  <a:moveTo>
                    <a:pt x="10867" y="4135"/>
                  </a:moveTo>
                  <a:lnTo>
                    <a:pt x="11030" y="4122"/>
                  </a:lnTo>
                  <a:lnTo>
                    <a:pt x="11182" y="4112"/>
                  </a:lnTo>
                  <a:lnTo>
                    <a:pt x="11252" y="4107"/>
                  </a:lnTo>
                  <a:lnTo>
                    <a:pt x="11321" y="4101"/>
                  </a:lnTo>
                  <a:lnTo>
                    <a:pt x="11385" y="4096"/>
                  </a:lnTo>
                  <a:lnTo>
                    <a:pt x="11447" y="4090"/>
                  </a:lnTo>
                  <a:lnTo>
                    <a:pt x="11507" y="4083"/>
                  </a:lnTo>
                  <a:lnTo>
                    <a:pt x="11564" y="4074"/>
                  </a:lnTo>
                  <a:lnTo>
                    <a:pt x="11617" y="4065"/>
                  </a:lnTo>
                  <a:lnTo>
                    <a:pt x="11669" y="4054"/>
                  </a:lnTo>
                  <a:lnTo>
                    <a:pt x="11717" y="4041"/>
                  </a:lnTo>
                  <a:lnTo>
                    <a:pt x="11762" y="4027"/>
                  </a:lnTo>
                  <a:lnTo>
                    <a:pt x="11805" y="4010"/>
                  </a:lnTo>
                  <a:lnTo>
                    <a:pt x="11845" y="3990"/>
                  </a:lnTo>
                  <a:lnTo>
                    <a:pt x="11883" y="3968"/>
                  </a:lnTo>
                  <a:lnTo>
                    <a:pt x="11917" y="3943"/>
                  </a:lnTo>
                  <a:lnTo>
                    <a:pt x="11949" y="3916"/>
                  </a:lnTo>
                  <a:lnTo>
                    <a:pt x="11979" y="3885"/>
                  </a:lnTo>
                  <a:lnTo>
                    <a:pt x="12006" y="3851"/>
                  </a:lnTo>
                  <a:lnTo>
                    <a:pt x="12031" y="3812"/>
                  </a:lnTo>
                  <a:lnTo>
                    <a:pt x="12053" y="3771"/>
                  </a:lnTo>
                  <a:lnTo>
                    <a:pt x="12073" y="3724"/>
                  </a:lnTo>
                  <a:lnTo>
                    <a:pt x="12090" y="3673"/>
                  </a:lnTo>
                  <a:lnTo>
                    <a:pt x="12105" y="3618"/>
                  </a:lnTo>
                  <a:lnTo>
                    <a:pt x="12117" y="3559"/>
                  </a:lnTo>
                  <a:lnTo>
                    <a:pt x="12128" y="3493"/>
                  </a:lnTo>
                  <a:lnTo>
                    <a:pt x="12136" y="3423"/>
                  </a:lnTo>
                  <a:lnTo>
                    <a:pt x="12141" y="3347"/>
                  </a:lnTo>
                  <a:lnTo>
                    <a:pt x="12144" y="3266"/>
                  </a:lnTo>
                  <a:lnTo>
                    <a:pt x="12146" y="3179"/>
                  </a:lnTo>
                  <a:lnTo>
                    <a:pt x="12146" y="309"/>
                  </a:lnTo>
                  <a:lnTo>
                    <a:pt x="11973" y="19"/>
                  </a:lnTo>
                  <a:lnTo>
                    <a:pt x="6081" y="3512"/>
                  </a:lnTo>
                  <a:lnTo>
                    <a:pt x="182" y="0"/>
                  </a:lnTo>
                  <a:lnTo>
                    <a:pt x="0" y="309"/>
                  </a:lnTo>
                  <a:lnTo>
                    <a:pt x="0" y="3179"/>
                  </a:lnTo>
                  <a:lnTo>
                    <a:pt x="0" y="3259"/>
                  </a:lnTo>
                  <a:lnTo>
                    <a:pt x="4" y="3332"/>
                  </a:lnTo>
                  <a:lnTo>
                    <a:pt x="7" y="3402"/>
                  </a:lnTo>
                  <a:lnTo>
                    <a:pt x="12" y="3465"/>
                  </a:lnTo>
                  <a:lnTo>
                    <a:pt x="19" y="3524"/>
                  </a:lnTo>
                  <a:lnTo>
                    <a:pt x="27" y="3579"/>
                  </a:lnTo>
                  <a:lnTo>
                    <a:pt x="38" y="3628"/>
                  </a:lnTo>
                  <a:lnTo>
                    <a:pt x="50" y="3673"/>
                  </a:lnTo>
                  <a:lnTo>
                    <a:pt x="64" y="3715"/>
                  </a:lnTo>
                  <a:lnTo>
                    <a:pt x="79" y="3753"/>
                  </a:lnTo>
                  <a:lnTo>
                    <a:pt x="97" y="3788"/>
                  </a:lnTo>
                  <a:lnTo>
                    <a:pt x="116" y="3819"/>
                  </a:lnTo>
                  <a:lnTo>
                    <a:pt x="137" y="3847"/>
                  </a:lnTo>
                  <a:lnTo>
                    <a:pt x="160" y="3873"/>
                  </a:lnTo>
                  <a:lnTo>
                    <a:pt x="185" y="3896"/>
                  </a:lnTo>
                  <a:lnTo>
                    <a:pt x="212" y="3916"/>
                  </a:lnTo>
                  <a:lnTo>
                    <a:pt x="241" y="3935"/>
                  </a:lnTo>
                  <a:lnTo>
                    <a:pt x="274" y="3952"/>
                  </a:lnTo>
                  <a:lnTo>
                    <a:pt x="307" y="3967"/>
                  </a:lnTo>
                  <a:lnTo>
                    <a:pt x="343" y="3982"/>
                  </a:lnTo>
                  <a:lnTo>
                    <a:pt x="381" y="3994"/>
                  </a:lnTo>
                  <a:lnTo>
                    <a:pt x="421" y="4007"/>
                  </a:lnTo>
                  <a:lnTo>
                    <a:pt x="464" y="4018"/>
                  </a:lnTo>
                  <a:lnTo>
                    <a:pt x="508" y="4030"/>
                  </a:lnTo>
                  <a:lnTo>
                    <a:pt x="606" y="4051"/>
                  </a:lnTo>
                  <a:lnTo>
                    <a:pt x="713" y="4075"/>
                  </a:lnTo>
                  <a:lnTo>
                    <a:pt x="771" y="4089"/>
                  </a:lnTo>
                  <a:lnTo>
                    <a:pt x="831" y="4102"/>
                  </a:lnTo>
                  <a:lnTo>
                    <a:pt x="894" y="4118"/>
                  </a:lnTo>
                  <a:lnTo>
                    <a:pt x="959" y="4135"/>
                  </a:lnTo>
                  <a:lnTo>
                    <a:pt x="959" y="7005"/>
                  </a:lnTo>
                  <a:lnTo>
                    <a:pt x="2557" y="7005"/>
                  </a:lnTo>
                  <a:lnTo>
                    <a:pt x="2557" y="9555"/>
                  </a:lnTo>
                  <a:lnTo>
                    <a:pt x="4794" y="9555"/>
                  </a:lnTo>
                  <a:lnTo>
                    <a:pt x="4794" y="7005"/>
                  </a:lnTo>
                  <a:lnTo>
                    <a:pt x="7352" y="7005"/>
                  </a:lnTo>
                  <a:lnTo>
                    <a:pt x="7352" y="9555"/>
                  </a:lnTo>
                  <a:lnTo>
                    <a:pt x="9589" y="9555"/>
                  </a:lnTo>
                  <a:lnTo>
                    <a:pt x="9589" y="7005"/>
                  </a:lnTo>
                  <a:lnTo>
                    <a:pt x="10867" y="7005"/>
                  </a:lnTo>
                  <a:lnTo>
                    <a:pt x="10867" y="413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6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36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30" name="슬라이드 10 형태 6 그룹 3">
            <a:extLst>
              <a:ext uri="{FF2B5EF4-FFF2-40B4-BE49-F238E27FC236}">
                <a16:creationId xmlns:a16="http://schemas.microsoft.com/office/drawing/2014/main" id="{01E65B13-AE4C-44E4-8C99-00C86B1052EA}"/>
              </a:ext>
            </a:extLst>
          </p:cNvPr>
          <p:cNvSpPr txBox="1"/>
          <p:nvPr/>
        </p:nvSpPr>
        <p:spPr>
          <a:xfrm>
            <a:off x="937069" y="282863"/>
            <a:ext cx="5403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096990" latinLnBrk="0"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현행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MAS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평가 프로세스 문제점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34" charset="-127"/>
              <a:ea typeface="나눔스퀘어 Extra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15D9A4-743F-45A9-AE4D-5DF38802CB3A}"/>
              </a:ext>
            </a:extLst>
          </p:cNvPr>
          <p:cNvSpPr txBox="1"/>
          <p:nvPr/>
        </p:nvSpPr>
        <p:spPr>
          <a:xfrm>
            <a:off x="6646361" y="1881603"/>
            <a:ext cx="1335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lvl="0">
              <a:defRPr lang="ko-KR"/>
            </a:defPPr>
            <a:lvl1pPr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ko-KR" altLang="en-US" dirty="0"/>
              <a:t>수요 기관 만족도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8A0430-FC04-4961-BB86-316B1ECA2241}"/>
              </a:ext>
            </a:extLst>
          </p:cNvPr>
          <p:cNvSpPr txBox="1"/>
          <p:nvPr/>
        </p:nvSpPr>
        <p:spPr>
          <a:xfrm>
            <a:off x="8374127" y="1597667"/>
            <a:ext cx="23986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lvl="0">
              <a:defRPr lang="ko-KR"/>
            </a:defPPr>
            <a:lvl1pPr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① 가격 만족도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E4B665-A5A1-4B52-8328-B0E8AB5D88C4}"/>
              </a:ext>
            </a:extLst>
          </p:cNvPr>
          <p:cNvSpPr txBox="1"/>
          <p:nvPr/>
        </p:nvSpPr>
        <p:spPr>
          <a:xfrm>
            <a:off x="8376402" y="2072530"/>
            <a:ext cx="23986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lvl="0">
              <a:defRPr lang="ko-KR"/>
            </a:defPPr>
            <a:lvl1pPr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② 서비스 만족도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3319E5-DEBA-4500-8906-099A73962089}"/>
              </a:ext>
            </a:extLst>
          </p:cNvPr>
          <p:cNvSpPr txBox="1"/>
          <p:nvPr/>
        </p:nvSpPr>
        <p:spPr>
          <a:xfrm>
            <a:off x="8378588" y="2547393"/>
            <a:ext cx="23986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lvl="0">
              <a:defRPr lang="ko-KR"/>
            </a:defPPr>
            <a:lvl1pPr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③ 사후 만족도</a:t>
            </a:r>
          </a:p>
        </p:txBody>
      </p:sp>
      <p:sp>
        <p:nvSpPr>
          <p:cNvPr id="38" name="왼쪽 중괄호 37">
            <a:extLst>
              <a:ext uri="{FF2B5EF4-FFF2-40B4-BE49-F238E27FC236}">
                <a16:creationId xmlns:a16="http://schemas.microsoft.com/office/drawing/2014/main" id="{454E146C-B85B-4A79-AB14-963EEB3FD6E2}"/>
              </a:ext>
            </a:extLst>
          </p:cNvPr>
          <p:cNvSpPr/>
          <p:nvPr/>
        </p:nvSpPr>
        <p:spPr>
          <a:xfrm>
            <a:off x="7982752" y="1625348"/>
            <a:ext cx="373292" cy="1283434"/>
          </a:xfrm>
          <a:prstGeom prst="leftBrace">
            <a:avLst>
              <a:gd name="adj1" fmla="val 8333"/>
              <a:gd name="adj2" fmla="val 48549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E27780-5C50-4FF0-B630-48A65DBCF5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0" t="6385" r="4080" b="1"/>
          <a:stretch/>
        </p:blipFill>
        <p:spPr>
          <a:xfrm>
            <a:off x="465146" y="4098398"/>
            <a:ext cx="5186205" cy="6032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D8762CF-E325-4AF9-B5CA-D4CCC374ED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0" t="12193" r="2351"/>
          <a:stretch/>
        </p:blipFill>
        <p:spPr>
          <a:xfrm>
            <a:off x="465146" y="4828092"/>
            <a:ext cx="5112694" cy="5981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D3AF70-441D-466D-B6E3-CFE42E540E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18" t="203" r="15348" b="5700"/>
          <a:stretch/>
        </p:blipFill>
        <p:spPr>
          <a:xfrm>
            <a:off x="465146" y="5589213"/>
            <a:ext cx="5393466" cy="55320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A07A390-8557-41DF-93CF-9026CC137A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83" b="87069" l="2654" r="96921">
                        <a14:foregroundMark x1="7006" y1="61207" x2="3397" y2="76724"/>
                        <a14:foregroundMark x1="2866" y1="25862" x2="4671" y2="22414"/>
                        <a14:foregroundMark x1="12527" y1="35345" x2="15817" y2="35345"/>
                        <a14:foregroundMark x1="14331" y1="40517" x2="15499" y2="52586"/>
                        <a14:foregroundMark x1="14119" y1="54310" x2="14119" y2="63793"/>
                        <a14:foregroundMark x1="19427" y1="34483" x2="17410" y2="34483"/>
                        <a14:foregroundMark x1="20594" y1="33621" x2="20632" y2="37632"/>
                        <a14:foregroundMark x1="23567" y1="32759" x2="23567" y2="37931"/>
                        <a14:foregroundMark x1="24947" y1="54310" x2="25265" y2="56034"/>
                        <a14:foregroundMark x1="21292" y1="67241" x2="21338" y2="68103"/>
                        <a14:foregroundMark x1="21199" y1="65517" x2="21292" y2="67241"/>
                        <a14:foregroundMark x1="21059" y1="62931" x2="21199" y2="65517"/>
                        <a14:foregroundMark x1="21013" y1="62069" x2="21059" y2="62931"/>
                        <a14:foregroundMark x1="20920" y1="60345" x2="21013" y2="62069"/>
                        <a14:foregroundMark x1="20594" y1="54310" x2="20920" y2="60345"/>
                        <a14:foregroundMark x1="20382" y1="53448" x2="17834" y2="52586"/>
                        <a14:foregroundMark x1="25739" y1="40517" x2="25796" y2="46552"/>
                        <a14:foregroundMark x1="25698" y1="36207" x2="25739" y2="40517"/>
                        <a14:foregroundMark x1="25690" y1="35345" x2="25698" y2="36207"/>
                        <a14:foregroundMark x1="39597" y1="46552" x2="39597" y2="46552"/>
                        <a14:foregroundMark x1="39915" y1="38793" x2="39278" y2="49138"/>
                        <a14:foregroundMark x1="42357" y1="32759" x2="44798" y2="31897"/>
                        <a14:foregroundMark x1="48620" y1="42241" x2="49363" y2="51724"/>
                        <a14:foregroundMark x1="41189" y1="45690" x2="41720" y2="54310"/>
                        <a14:foregroundMark x1="48301" y1="31897" x2="48938" y2="33621"/>
                        <a14:foregroundMark x1="50106" y1="35345" x2="50743" y2="40517"/>
                        <a14:foregroundMark x1="40446" y1="31897" x2="37580" y2="38793"/>
                        <a14:foregroundMark x1="48514" y1="31897" x2="51274" y2="41379"/>
                        <a14:foregroundMark x1="50849" y1="37931" x2="51168" y2="44828"/>
                        <a14:foregroundMark x1="51699" y1="49138" x2="51699" y2="51724"/>
                        <a14:foregroundMark x1="39490" y1="31034" x2="38854" y2="34483"/>
                        <a14:foregroundMark x1="36943" y1="49138" x2="37367" y2="53448"/>
                        <a14:foregroundMark x1="56157" y1="34483" x2="58599" y2="34483"/>
                        <a14:foregroundMark x1="56263" y1="58621" x2="58493" y2="62931"/>
                        <a14:foregroundMark x1="56980" y1="45196" x2="57188" y2="47414"/>
                        <a14:foregroundMark x1="55732" y1="31897" x2="56363" y2="38623"/>
                        <a14:foregroundMark x1="56502" y1="52586" x2="56369" y2="59483"/>
                        <a14:foregroundMark x1="56900" y1="31897" x2="56798" y2="37182"/>
                        <a14:foregroundMark x1="56582" y1="32759" x2="56051" y2="37069"/>
                        <a14:foregroundMark x1="59023" y1="55172" x2="59130" y2="63793"/>
                        <a14:foregroundMark x1="56051" y1="31034" x2="56476" y2="32759"/>
                        <a14:foregroundMark x1="62527" y1="31034" x2="63057" y2="37069"/>
                        <a14:foregroundMark x1="64862" y1="38793" x2="64862" y2="49697"/>
                        <a14:foregroundMark x1="64862" y1="33621" x2="64862" y2="38793"/>
                        <a14:foregroundMark x1="64015" y1="63226" x2="64650" y2="65517"/>
                        <a14:foregroundMark x1="62739" y1="58621" x2="63556" y2="61568"/>
                        <a14:foregroundMark x1="68025" y1="41609" x2="68896" y2="45690"/>
                        <a14:foregroundMark x1="66136" y1="32759" x2="67046" y2="37023"/>
                        <a14:foregroundMark x1="70382" y1="33621" x2="71975" y2="33621"/>
                        <a14:foregroundMark x1="73169" y1="40507" x2="73248" y2="65517"/>
                        <a14:foregroundMark x1="73142" y1="31897" x2="73160" y2="37666"/>
                        <a14:foregroundMark x1="75987" y1="36105" x2="77813" y2="42241"/>
                        <a14:foregroundMark x1="74735" y1="31897" x2="75736" y2="35260"/>
                        <a14:foregroundMark x1="79936" y1="34483" x2="78769" y2="52586"/>
                        <a14:foregroundMark x1="84501" y1="33621" x2="83439" y2="47414"/>
                        <a14:foregroundMark x1="83227" y1="62931" x2="86412" y2="63793"/>
                        <a14:foregroundMark x1="88641" y1="31897" x2="88960" y2="48276"/>
                        <a14:foregroundMark x1="88110" y1="56034" x2="88429" y2="55172"/>
                        <a14:foregroundMark x1="92251" y1="29310" x2="92357" y2="38793"/>
                        <a14:foregroundMark x1="96709" y1="31034" x2="96921" y2="34483"/>
                        <a14:foregroundMark x1="94374" y1="34483" x2="94374" y2="44828"/>
                        <a14:foregroundMark x1="92357" y1="56897" x2="94268" y2="66379"/>
                        <a14:foregroundMark x1="81635" y1="32759" x2="81635" y2="64655"/>
                        <a14:foregroundMark x1="75584" y1="57759" x2="75584" y2="65517"/>
                        <a14:backgroundMark x1="24841" y1="60345" x2="24841" y2="60345"/>
                        <a14:backgroundMark x1="20119" y1="50000" x2="20594" y2="50000"/>
                        <a14:backgroundMark x1="25478" y1="48276" x2="25478" y2="48276"/>
                        <a14:backgroundMark x1="24947" y1="40517" x2="24947" y2="40517"/>
                        <a14:backgroundMark x1="25478" y1="36207" x2="25478" y2="36207"/>
                        <a14:backgroundMark x1="21125" y1="62069" x2="21125" y2="62069"/>
                        <a14:backgroundMark x1="20701" y1="62931" x2="20701" y2="62931"/>
                        <a14:backgroundMark x1="21338" y1="65517" x2="21338" y2="65517"/>
                        <a14:backgroundMark x1="21231" y1="67241" x2="21231" y2="67241"/>
                        <a14:backgroundMark x1="21444" y1="68103" x2="21444" y2="68103"/>
                        <a14:backgroundMark x1="21019" y1="62931" x2="21019" y2="62931"/>
                        <a14:backgroundMark x1="20913" y1="60345" x2="20913" y2="60345"/>
                        <a14:backgroundMark x1="63907" y1="55172" x2="63907" y2="55172"/>
                        <a14:backgroundMark x1="66348" y1="38793" x2="66348" y2="38793"/>
                        <a14:backgroundMark x1="67304" y1="39655" x2="67304" y2="39655"/>
                        <a14:backgroundMark x1="67941" y1="40517" x2="67941" y2="40517"/>
                        <a14:backgroundMark x1="67410" y1="40517" x2="68047" y2="40517"/>
                        <a14:backgroundMark x1="66879" y1="38793" x2="68047" y2="41379"/>
                        <a14:backgroundMark x1="63588" y1="61207" x2="64119" y2="62069"/>
                        <a14:backgroundMark x1="57431" y1="50862" x2="57431" y2="50862"/>
                        <a14:backgroundMark x1="55520" y1="50000" x2="56688" y2="49138"/>
                        <a14:backgroundMark x1="57643" y1="47414" x2="57643" y2="52586"/>
                        <a14:backgroundMark x1="75796" y1="34483" x2="76115" y2="34483"/>
                        <a14:backgroundMark x1="72399" y1="39655" x2="72505" y2="42241"/>
                      </a14:backgroundRemoval>
                    </a14:imgEffect>
                  </a14:imgLayer>
                </a14:imgProps>
              </a:ext>
            </a:extLst>
          </a:blip>
          <a:srcRect r="71172" b="7774"/>
          <a:stretch/>
        </p:blipFill>
        <p:spPr>
          <a:xfrm>
            <a:off x="82845" y="6435731"/>
            <a:ext cx="968715" cy="3816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D5CEDB4-0B8B-3942-86CC-667230E38B00}"/>
              </a:ext>
            </a:extLst>
          </p:cNvPr>
          <p:cNvSpPr txBox="1"/>
          <p:nvPr/>
        </p:nvSpPr>
        <p:spPr>
          <a:xfrm>
            <a:off x="671125" y="2004798"/>
            <a:ext cx="17962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lvl="0">
              <a:defRPr lang="ko-KR"/>
            </a:defPPr>
            <a:lvl1pPr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>
                <a:solidFill>
                  <a:srgbClr val="FF6565"/>
                </a:solidFill>
              </a:rPr>
              <a:t>사후평가항목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FAC3A3-8491-9E47-9384-51D985780B50}"/>
              </a:ext>
            </a:extLst>
          </p:cNvPr>
          <p:cNvSpPr txBox="1"/>
          <p:nvPr/>
        </p:nvSpPr>
        <p:spPr>
          <a:xfrm>
            <a:off x="2685442" y="1157288"/>
            <a:ext cx="23986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lvl="0">
              <a:defRPr lang="ko-KR"/>
            </a:defPPr>
            <a:lvl1pPr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① 납기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17607F-F944-4443-9840-468DCD86D6B9}"/>
              </a:ext>
            </a:extLst>
          </p:cNvPr>
          <p:cNvSpPr txBox="1"/>
          <p:nvPr/>
        </p:nvSpPr>
        <p:spPr>
          <a:xfrm>
            <a:off x="2685442" y="1582755"/>
            <a:ext cx="23986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lvl="0">
              <a:defRPr lang="ko-KR"/>
            </a:defPPr>
            <a:lvl1pPr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② 품질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B5CC34-B054-B647-998A-C6043C78BC1D}"/>
              </a:ext>
            </a:extLst>
          </p:cNvPr>
          <p:cNvSpPr txBox="1"/>
          <p:nvPr/>
        </p:nvSpPr>
        <p:spPr>
          <a:xfrm>
            <a:off x="2684304" y="1999781"/>
            <a:ext cx="23986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lvl="0">
              <a:defRPr lang="ko-KR"/>
            </a:defPPr>
            <a:lvl1pPr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③ 수요기관만족도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35DDD9-24B8-8D48-A799-132F1CC3C58B}"/>
              </a:ext>
            </a:extLst>
          </p:cNvPr>
          <p:cNvSpPr txBox="1"/>
          <p:nvPr/>
        </p:nvSpPr>
        <p:spPr>
          <a:xfrm>
            <a:off x="2684303" y="2416807"/>
            <a:ext cx="23986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lvl="0">
              <a:defRPr lang="ko-KR"/>
            </a:defPPr>
            <a:lvl1pPr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④ 서비스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BB2E5D-FC3A-3943-8C64-1FFB29E04BA9}"/>
              </a:ext>
            </a:extLst>
          </p:cNvPr>
          <p:cNvSpPr txBox="1"/>
          <p:nvPr/>
        </p:nvSpPr>
        <p:spPr>
          <a:xfrm>
            <a:off x="2684303" y="2816343"/>
            <a:ext cx="23986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lvl="0">
              <a:defRPr lang="ko-KR"/>
            </a:defPPr>
            <a:lvl1pPr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⑤ 계약이행성실도</a:t>
            </a:r>
          </a:p>
        </p:txBody>
      </p:sp>
      <p:sp>
        <p:nvSpPr>
          <p:cNvPr id="45" name="왼쪽 중괄호 74">
            <a:extLst>
              <a:ext uri="{FF2B5EF4-FFF2-40B4-BE49-F238E27FC236}">
                <a16:creationId xmlns:a16="http://schemas.microsoft.com/office/drawing/2014/main" id="{B9D74BF4-C8AF-DF46-9FB7-CB078CE8C41B}"/>
              </a:ext>
            </a:extLst>
          </p:cNvPr>
          <p:cNvSpPr/>
          <p:nvPr/>
        </p:nvSpPr>
        <p:spPr>
          <a:xfrm>
            <a:off x="2330904" y="1285689"/>
            <a:ext cx="272924" cy="1828294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9519ABA0-EF8E-964E-BF5D-75896B86B93F}"/>
              </a:ext>
            </a:extLst>
          </p:cNvPr>
          <p:cNvSpPr/>
          <p:nvPr/>
        </p:nvSpPr>
        <p:spPr>
          <a:xfrm>
            <a:off x="548639" y="1019143"/>
            <a:ext cx="4501735" cy="2315587"/>
          </a:xfrm>
          <a:prstGeom prst="frame">
            <a:avLst>
              <a:gd name="adj1" fmla="val 740"/>
            </a:avLst>
          </a:prstGeom>
          <a:solidFill>
            <a:schemeClr val="accent2"/>
          </a:solidFill>
          <a:ln w="25400">
            <a:solidFill>
              <a:srgbClr val="FF6161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kumimoji="1" lang="ko-Kore-KR" altLang="en-US" b="1">
              <a:ln/>
              <a:solidFill>
                <a:schemeClr val="accent4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BA1815-38DA-4F77-94D7-5F7562B6087C}"/>
              </a:ext>
            </a:extLst>
          </p:cNvPr>
          <p:cNvSpPr txBox="1"/>
          <p:nvPr/>
        </p:nvSpPr>
        <p:spPr>
          <a:xfrm>
            <a:off x="11678920" y="6576550"/>
            <a:ext cx="594360" cy="281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8103535-315D-4003-94C7-F7FFB7B228C0}" type="slidenum">
              <a:rPr lang="en-US" altLang="ko-KR" sz="1200" smtClean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fld>
            <a:r>
              <a:rPr lang="en-US" altLang="ko-KR" sz="12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/18</a:t>
            </a:r>
            <a:endParaRPr lang="ko-KR" altLang="en-US" sz="1200" dirty="0">
              <a:solidFill>
                <a:srgbClr val="59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7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CF6D331-C2C2-46DA-BE1A-E0B35D1DC4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46F10D-5A07-4F52-AF47-D475EEF8AA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3737">
              <a:alpha val="2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AE9ED-B7D5-4369-B626-57675B73BD76}"/>
              </a:ext>
            </a:extLst>
          </p:cNvPr>
          <p:cNvSpPr txBox="1"/>
          <p:nvPr/>
        </p:nvSpPr>
        <p:spPr>
          <a:xfrm>
            <a:off x="946944" y="1955185"/>
            <a:ext cx="226488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latinLnBrk="0"/>
            <a:r>
              <a:rPr lang="en-US" altLang="ko-KR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나눔스퀘어 ExtraBold" panose="020B0600000101010101" pitchFamily="50" charset="-127"/>
              </a:rPr>
              <a:t>02</a:t>
            </a:r>
            <a:r>
              <a:rPr lang="en-US" altLang="ko-KR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A9937-A3E4-422C-9380-2DAECB44D0BE}"/>
              </a:ext>
            </a:extLst>
          </p:cNvPr>
          <p:cNvSpPr txBox="1"/>
          <p:nvPr/>
        </p:nvSpPr>
        <p:spPr>
          <a:xfrm>
            <a:off x="4499321" y="2863125"/>
            <a:ext cx="28652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퍼지이론</a:t>
            </a:r>
            <a:endParaRPr lang="en-US" altLang="ko-KR" sz="4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70A580A-DA67-41F3-827A-CC4B7E42B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417609" y="5154242"/>
            <a:ext cx="1300346" cy="130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196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B545B63B-5665-8C48-955A-D608BA7FB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66" y="2037124"/>
            <a:ext cx="2060133" cy="2060133"/>
          </a:xfrm>
          <a:prstGeom prst="rect">
            <a:avLst/>
          </a:prstGeom>
        </p:spPr>
      </p:pic>
      <p:grpSp>
        <p:nvGrpSpPr>
          <p:cNvPr id="12" name="组合 22">
            <a:extLst>
              <a:ext uri="{FF2B5EF4-FFF2-40B4-BE49-F238E27FC236}">
                <a16:creationId xmlns:a16="http://schemas.microsoft.com/office/drawing/2014/main" id="{7CDDF632-C713-42F9-8E5C-C4F1DFC9F27D}"/>
              </a:ext>
            </a:extLst>
          </p:cNvPr>
          <p:cNvGrpSpPr/>
          <p:nvPr/>
        </p:nvGrpSpPr>
        <p:grpSpPr>
          <a:xfrm>
            <a:off x="391635" y="261371"/>
            <a:ext cx="545432" cy="523115"/>
            <a:chOff x="683572" y="1489348"/>
            <a:chExt cx="2638425" cy="2530474"/>
          </a:xfrm>
          <a:solidFill>
            <a:srgbClr val="FF3737"/>
          </a:solidFill>
        </p:grpSpPr>
        <p:sp>
          <p:nvSpPr>
            <p:cNvPr id="13" name="슬라이드 10 형태 6 그룹 1">
              <a:extLst>
                <a:ext uri="{FF2B5EF4-FFF2-40B4-BE49-F238E27FC236}">
                  <a16:creationId xmlns:a16="http://schemas.microsoft.com/office/drawing/2014/main" id="{37F8969C-B4B9-47F7-97BB-81A6B44CC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72" y="1489348"/>
              <a:ext cx="2638425" cy="1771652"/>
            </a:xfrm>
            <a:custGeom>
              <a:avLst/>
              <a:gdLst>
                <a:gd name="T0" fmla="*/ 0 w 16620"/>
                <a:gd name="T1" fmla="*/ 4462 h 11158"/>
                <a:gd name="T2" fmla="*/ 65 w 16620"/>
                <a:gd name="T3" fmla="*/ 4480 h 11158"/>
                <a:gd name="T4" fmla="*/ 128 w 16620"/>
                <a:gd name="T5" fmla="*/ 4494 h 11158"/>
                <a:gd name="T6" fmla="*/ 188 w 16620"/>
                <a:gd name="T7" fmla="*/ 4509 h 11158"/>
                <a:gd name="T8" fmla="*/ 246 w 16620"/>
                <a:gd name="T9" fmla="*/ 4521 h 11158"/>
                <a:gd name="T10" fmla="*/ 353 w 16620"/>
                <a:gd name="T11" fmla="*/ 4545 h 11158"/>
                <a:gd name="T12" fmla="*/ 450 w 16620"/>
                <a:gd name="T13" fmla="*/ 4568 h 11158"/>
                <a:gd name="T14" fmla="*/ 495 w 16620"/>
                <a:gd name="T15" fmla="*/ 4580 h 11158"/>
                <a:gd name="T16" fmla="*/ 538 w 16620"/>
                <a:gd name="T17" fmla="*/ 4591 h 11158"/>
                <a:gd name="T18" fmla="*/ 579 w 16620"/>
                <a:gd name="T19" fmla="*/ 4603 h 11158"/>
                <a:gd name="T20" fmla="*/ 616 w 16620"/>
                <a:gd name="T21" fmla="*/ 4616 h 11158"/>
                <a:gd name="T22" fmla="*/ 652 w 16620"/>
                <a:gd name="T23" fmla="*/ 4631 h 11158"/>
                <a:gd name="T24" fmla="*/ 686 w 16620"/>
                <a:gd name="T25" fmla="*/ 4645 h 11158"/>
                <a:gd name="T26" fmla="*/ 717 w 16620"/>
                <a:gd name="T27" fmla="*/ 4663 h 11158"/>
                <a:gd name="T28" fmla="*/ 747 w 16620"/>
                <a:gd name="T29" fmla="*/ 4682 h 11158"/>
                <a:gd name="T30" fmla="*/ 774 w 16620"/>
                <a:gd name="T31" fmla="*/ 4702 h 11158"/>
                <a:gd name="T32" fmla="*/ 799 w 16620"/>
                <a:gd name="T33" fmla="*/ 4725 h 11158"/>
                <a:gd name="T34" fmla="*/ 822 w 16620"/>
                <a:gd name="T35" fmla="*/ 4750 h 11158"/>
                <a:gd name="T36" fmla="*/ 843 w 16620"/>
                <a:gd name="T37" fmla="*/ 4779 h 11158"/>
                <a:gd name="T38" fmla="*/ 862 w 16620"/>
                <a:gd name="T39" fmla="*/ 4810 h 11158"/>
                <a:gd name="T40" fmla="*/ 880 w 16620"/>
                <a:gd name="T41" fmla="*/ 4845 h 11158"/>
                <a:gd name="T42" fmla="*/ 895 w 16620"/>
                <a:gd name="T43" fmla="*/ 4882 h 11158"/>
                <a:gd name="T44" fmla="*/ 909 w 16620"/>
                <a:gd name="T45" fmla="*/ 4924 h 11158"/>
                <a:gd name="T46" fmla="*/ 921 w 16620"/>
                <a:gd name="T47" fmla="*/ 4969 h 11158"/>
                <a:gd name="T48" fmla="*/ 932 w 16620"/>
                <a:gd name="T49" fmla="*/ 5019 h 11158"/>
                <a:gd name="T50" fmla="*/ 940 w 16620"/>
                <a:gd name="T51" fmla="*/ 5073 h 11158"/>
                <a:gd name="T52" fmla="*/ 947 w 16620"/>
                <a:gd name="T53" fmla="*/ 5133 h 11158"/>
                <a:gd name="T54" fmla="*/ 953 w 16620"/>
                <a:gd name="T55" fmla="*/ 5196 h 11158"/>
                <a:gd name="T56" fmla="*/ 956 w 16620"/>
                <a:gd name="T57" fmla="*/ 5264 h 11158"/>
                <a:gd name="T58" fmla="*/ 958 w 16620"/>
                <a:gd name="T59" fmla="*/ 5339 h 11158"/>
                <a:gd name="T60" fmla="*/ 959 w 16620"/>
                <a:gd name="T61" fmla="*/ 5419 h 11158"/>
                <a:gd name="T62" fmla="*/ 959 w 16620"/>
                <a:gd name="T63" fmla="*/ 11158 h 11158"/>
                <a:gd name="T64" fmla="*/ 1598 w 16620"/>
                <a:gd name="T65" fmla="*/ 11158 h 11158"/>
                <a:gd name="T66" fmla="*/ 1598 w 16620"/>
                <a:gd name="T67" fmla="*/ 5419 h 11158"/>
                <a:gd name="T68" fmla="*/ 8330 w 16620"/>
                <a:gd name="T69" fmla="*/ 9211 h 11158"/>
                <a:gd name="T70" fmla="*/ 16517 w 16620"/>
                <a:gd name="T71" fmla="*/ 4292 h 11158"/>
                <a:gd name="T72" fmla="*/ 16620 w 16620"/>
                <a:gd name="T73" fmla="*/ 3825 h 11158"/>
                <a:gd name="T74" fmla="*/ 8310 w 16620"/>
                <a:gd name="T75" fmla="*/ 0 h 11158"/>
                <a:gd name="T76" fmla="*/ 0 w 16620"/>
                <a:gd name="T77" fmla="*/ 3825 h 11158"/>
                <a:gd name="T78" fmla="*/ 0 w 16620"/>
                <a:gd name="T79" fmla="*/ 4462 h 1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20" h="11158">
                  <a:moveTo>
                    <a:pt x="0" y="4462"/>
                  </a:moveTo>
                  <a:lnTo>
                    <a:pt x="65" y="4480"/>
                  </a:lnTo>
                  <a:lnTo>
                    <a:pt x="128" y="4494"/>
                  </a:lnTo>
                  <a:lnTo>
                    <a:pt x="188" y="4509"/>
                  </a:lnTo>
                  <a:lnTo>
                    <a:pt x="246" y="4521"/>
                  </a:lnTo>
                  <a:lnTo>
                    <a:pt x="353" y="4545"/>
                  </a:lnTo>
                  <a:lnTo>
                    <a:pt x="450" y="4568"/>
                  </a:lnTo>
                  <a:lnTo>
                    <a:pt x="495" y="4580"/>
                  </a:lnTo>
                  <a:lnTo>
                    <a:pt x="538" y="4591"/>
                  </a:lnTo>
                  <a:lnTo>
                    <a:pt x="579" y="4603"/>
                  </a:lnTo>
                  <a:lnTo>
                    <a:pt x="616" y="4616"/>
                  </a:lnTo>
                  <a:lnTo>
                    <a:pt x="652" y="4631"/>
                  </a:lnTo>
                  <a:lnTo>
                    <a:pt x="686" y="4645"/>
                  </a:lnTo>
                  <a:lnTo>
                    <a:pt x="717" y="4663"/>
                  </a:lnTo>
                  <a:lnTo>
                    <a:pt x="747" y="4682"/>
                  </a:lnTo>
                  <a:lnTo>
                    <a:pt x="774" y="4702"/>
                  </a:lnTo>
                  <a:lnTo>
                    <a:pt x="799" y="4725"/>
                  </a:lnTo>
                  <a:lnTo>
                    <a:pt x="822" y="4750"/>
                  </a:lnTo>
                  <a:lnTo>
                    <a:pt x="843" y="4779"/>
                  </a:lnTo>
                  <a:lnTo>
                    <a:pt x="862" y="4810"/>
                  </a:lnTo>
                  <a:lnTo>
                    <a:pt x="880" y="4845"/>
                  </a:lnTo>
                  <a:lnTo>
                    <a:pt x="895" y="4882"/>
                  </a:lnTo>
                  <a:lnTo>
                    <a:pt x="909" y="4924"/>
                  </a:lnTo>
                  <a:lnTo>
                    <a:pt x="921" y="4969"/>
                  </a:lnTo>
                  <a:lnTo>
                    <a:pt x="932" y="5019"/>
                  </a:lnTo>
                  <a:lnTo>
                    <a:pt x="940" y="5073"/>
                  </a:lnTo>
                  <a:lnTo>
                    <a:pt x="947" y="5133"/>
                  </a:lnTo>
                  <a:lnTo>
                    <a:pt x="953" y="5196"/>
                  </a:lnTo>
                  <a:lnTo>
                    <a:pt x="956" y="5264"/>
                  </a:lnTo>
                  <a:lnTo>
                    <a:pt x="958" y="5339"/>
                  </a:lnTo>
                  <a:lnTo>
                    <a:pt x="959" y="5419"/>
                  </a:lnTo>
                  <a:lnTo>
                    <a:pt x="959" y="11158"/>
                  </a:lnTo>
                  <a:lnTo>
                    <a:pt x="1598" y="11158"/>
                  </a:lnTo>
                  <a:lnTo>
                    <a:pt x="1598" y="5419"/>
                  </a:lnTo>
                  <a:lnTo>
                    <a:pt x="8330" y="9211"/>
                  </a:lnTo>
                  <a:lnTo>
                    <a:pt x="16517" y="4292"/>
                  </a:lnTo>
                  <a:lnTo>
                    <a:pt x="16620" y="3825"/>
                  </a:lnTo>
                  <a:lnTo>
                    <a:pt x="8310" y="0"/>
                  </a:lnTo>
                  <a:lnTo>
                    <a:pt x="0" y="3825"/>
                  </a:lnTo>
                  <a:lnTo>
                    <a:pt x="0" y="446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6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36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14" name="슬라이드 10 형태 6 그룹 2">
              <a:extLst>
                <a:ext uri="{FF2B5EF4-FFF2-40B4-BE49-F238E27FC236}">
                  <a16:creationId xmlns:a16="http://schemas.microsoft.com/office/drawing/2014/main" id="{E9396C0F-D7C0-4C59-A6E5-A208F1E91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168" y="2502171"/>
              <a:ext cx="1927229" cy="1517651"/>
            </a:xfrm>
            <a:custGeom>
              <a:avLst/>
              <a:gdLst>
                <a:gd name="T0" fmla="*/ 11030 w 12146"/>
                <a:gd name="T1" fmla="*/ 4122 h 9555"/>
                <a:gd name="T2" fmla="*/ 11252 w 12146"/>
                <a:gd name="T3" fmla="*/ 4107 h 9555"/>
                <a:gd name="T4" fmla="*/ 11385 w 12146"/>
                <a:gd name="T5" fmla="*/ 4096 h 9555"/>
                <a:gd name="T6" fmla="*/ 11507 w 12146"/>
                <a:gd name="T7" fmla="*/ 4083 h 9555"/>
                <a:gd name="T8" fmla="*/ 11617 w 12146"/>
                <a:gd name="T9" fmla="*/ 4065 h 9555"/>
                <a:gd name="T10" fmla="*/ 11717 w 12146"/>
                <a:gd name="T11" fmla="*/ 4041 h 9555"/>
                <a:gd name="T12" fmla="*/ 11805 w 12146"/>
                <a:gd name="T13" fmla="*/ 4010 h 9555"/>
                <a:gd name="T14" fmla="*/ 11883 w 12146"/>
                <a:gd name="T15" fmla="*/ 3968 h 9555"/>
                <a:gd name="T16" fmla="*/ 11949 w 12146"/>
                <a:gd name="T17" fmla="*/ 3916 h 9555"/>
                <a:gd name="T18" fmla="*/ 12006 w 12146"/>
                <a:gd name="T19" fmla="*/ 3851 h 9555"/>
                <a:gd name="T20" fmla="*/ 12053 w 12146"/>
                <a:gd name="T21" fmla="*/ 3771 h 9555"/>
                <a:gd name="T22" fmla="*/ 12090 w 12146"/>
                <a:gd name="T23" fmla="*/ 3673 h 9555"/>
                <a:gd name="T24" fmla="*/ 12117 w 12146"/>
                <a:gd name="T25" fmla="*/ 3559 h 9555"/>
                <a:gd name="T26" fmla="*/ 12136 w 12146"/>
                <a:gd name="T27" fmla="*/ 3423 h 9555"/>
                <a:gd name="T28" fmla="*/ 12144 w 12146"/>
                <a:gd name="T29" fmla="*/ 3266 h 9555"/>
                <a:gd name="T30" fmla="*/ 12146 w 12146"/>
                <a:gd name="T31" fmla="*/ 309 h 9555"/>
                <a:gd name="T32" fmla="*/ 6081 w 12146"/>
                <a:gd name="T33" fmla="*/ 3512 h 9555"/>
                <a:gd name="T34" fmla="*/ 0 w 12146"/>
                <a:gd name="T35" fmla="*/ 309 h 9555"/>
                <a:gd name="T36" fmla="*/ 0 w 12146"/>
                <a:gd name="T37" fmla="*/ 3259 h 9555"/>
                <a:gd name="T38" fmla="*/ 7 w 12146"/>
                <a:gd name="T39" fmla="*/ 3402 h 9555"/>
                <a:gd name="T40" fmla="*/ 19 w 12146"/>
                <a:gd name="T41" fmla="*/ 3524 h 9555"/>
                <a:gd name="T42" fmla="*/ 38 w 12146"/>
                <a:gd name="T43" fmla="*/ 3628 h 9555"/>
                <a:gd name="T44" fmla="*/ 64 w 12146"/>
                <a:gd name="T45" fmla="*/ 3715 h 9555"/>
                <a:gd name="T46" fmla="*/ 97 w 12146"/>
                <a:gd name="T47" fmla="*/ 3788 h 9555"/>
                <a:gd name="T48" fmla="*/ 137 w 12146"/>
                <a:gd name="T49" fmla="*/ 3847 h 9555"/>
                <a:gd name="T50" fmla="*/ 185 w 12146"/>
                <a:gd name="T51" fmla="*/ 3896 h 9555"/>
                <a:gd name="T52" fmla="*/ 241 w 12146"/>
                <a:gd name="T53" fmla="*/ 3935 h 9555"/>
                <a:gd name="T54" fmla="*/ 307 w 12146"/>
                <a:gd name="T55" fmla="*/ 3967 h 9555"/>
                <a:gd name="T56" fmla="*/ 381 w 12146"/>
                <a:gd name="T57" fmla="*/ 3994 h 9555"/>
                <a:gd name="T58" fmla="*/ 464 w 12146"/>
                <a:gd name="T59" fmla="*/ 4018 h 9555"/>
                <a:gd name="T60" fmla="*/ 606 w 12146"/>
                <a:gd name="T61" fmla="*/ 4051 h 9555"/>
                <a:gd name="T62" fmla="*/ 771 w 12146"/>
                <a:gd name="T63" fmla="*/ 4089 h 9555"/>
                <a:gd name="T64" fmla="*/ 894 w 12146"/>
                <a:gd name="T65" fmla="*/ 4118 h 9555"/>
                <a:gd name="T66" fmla="*/ 959 w 12146"/>
                <a:gd name="T67" fmla="*/ 7005 h 9555"/>
                <a:gd name="T68" fmla="*/ 2557 w 12146"/>
                <a:gd name="T69" fmla="*/ 9555 h 9555"/>
                <a:gd name="T70" fmla="*/ 4794 w 12146"/>
                <a:gd name="T71" fmla="*/ 7005 h 9555"/>
                <a:gd name="T72" fmla="*/ 7352 w 12146"/>
                <a:gd name="T73" fmla="*/ 9555 h 9555"/>
                <a:gd name="T74" fmla="*/ 9589 w 12146"/>
                <a:gd name="T75" fmla="*/ 7005 h 9555"/>
                <a:gd name="T76" fmla="*/ 10867 w 12146"/>
                <a:gd name="T77" fmla="*/ 4135 h 9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146" h="9555">
                  <a:moveTo>
                    <a:pt x="10867" y="4135"/>
                  </a:moveTo>
                  <a:lnTo>
                    <a:pt x="11030" y="4122"/>
                  </a:lnTo>
                  <a:lnTo>
                    <a:pt x="11182" y="4112"/>
                  </a:lnTo>
                  <a:lnTo>
                    <a:pt x="11252" y="4107"/>
                  </a:lnTo>
                  <a:lnTo>
                    <a:pt x="11321" y="4101"/>
                  </a:lnTo>
                  <a:lnTo>
                    <a:pt x="11385" y="4096"/>
                  </a:lnTo>
                  <a:lnTo>
                    <a:pt x="11447" y="4090"/>
                  </a:lnTo>
                  <a:lnTo>
                    <a:pt x="11507" y="4083"/>
                  </a:lnTo>
                  <a:lnTo>
                    <a:pt x="11564" y="4074"/>
                  </a:lnTo>
                  <a:lnTo>
                    <a:pt x="11617" y="4065"/>
                  </a:lnTo>
                  <a:lnTo>
                    <a:pt x="11669" y="4054"/>
                  </a:lnTo>
                  <a:lnTo>
                    <a:pt x="11717" y="4041"/>
                  </a:lnTo>
                  <a:lnTo>
                    <a:pt x="11762" y="4027"/>
                  </a:lnTo>
                  <a:lnTo>
                    <a:pt x="11805" y="4010"/>
                  </a:lnTo>
                  <a:lnTo>
                    <a:pt x="11845" y="3990"/>
                  </a:lnTo>
                  <a:lnTo>
                    <a:pt x="11883" y="3968"/>
                  </a:lnTo>
                  <a:lnTo>
                    <a:pt x="11917" y="3943"/>
                  </a:lnTo>
                  <a:lnTo>
                    <a:pt x="11949" y="3916"/>
                  </a:lnTo>
                  <a:lnTo>
                    <a:pt x="11979" y="3885"/>
                  </a:lnTo>
                  <a:lnTo>
                    <a:pt x="12006" y="3851"/>
                  </a:lnTo>
                  <a:lnTo>
                    <a:pt x="12031" y="3812"/>
                  </a:lnTo>
                  <a:lnTo>
                    <a:pt x="12053" y="3771"/>
                  </a:lnTo>
                  <a:lnTo>
                    <a:pt x="12073" y="3724"/>
                  </a:lnTo>
                  <a:lnTo>
                    <a:pt x="12090" y="3673"/>
                  </a:lnTo>
                  <a:lnTo>
                    <a:pt x="12105" y="3618"/>
                  </a:lnTo>
                  <a:lnTo>
                    <a:pt x="12117" y="3559"/>
                  </a:lnTo>
                  <a:lnTo>
                    <a:pt x="12128" y="3493"/>
                  </a:lnTo>
                  <a:lnTo>
                    <a:pt x="12136" y="3423"/>
                  </a:lnTo>
                  <a:lnTo>
                    <a:pt x="12141" y="3347"/>
                  </a:lnTo>
                  <a:lnTo>
                    <a:pt x="12144" y="3266"/>
                  </a:lnTo>
                  <a:lnTo>
                    <a:pt x="12146" y="3179"/>
                  </a:lnTo>
                  <a:lnTo>
                    <a:pt x="12146" y="309"/>
                  </a:lnTo>
                  <a:lnTo>
                    <a:pt x="11973" y="19"/>
                  </a:lnTo>
                  <a:lnTo>
                    <a:pt x="6081" y="3512"/>
                  </a:lnTo>
                  <a:lnTo>
                    <a:pt x="182" y="0"/>
                  </a:lnTo>
                  <a:lnTo>
                    <a:pt x="0" y="309"/>
                  </a:lnTo>
                  <a:lnTo>
                    <a:pt x="0" y="3179"/>
                  </a:lnTo>
                  <a:lnTo>
                    <a:pt x="0" y="3259"/>
                  </a:lnTo>
                  <a:lnTo>
                    <a:pt x="4" y="3332"/>
                  </a:lnTo>
                  <a:lnTo>
                    <a:pt x="7" y="3402"/>
                  </a:lnTo>
                  <a:lnTo>
                    <a:pt x="12" y="3465"/>
                  </a:lnTo>
                  <a:lnTo>
                    <a:pt x="19" y="3524"/>
                  </a:lnTo>
                  <a:lnTo>
                    <a:pt x="27" y="3579"/>
                  </a:lnTo>
                  <a:lnTo>
                    <a:pt x="38" y="3628"/>
                  </a:lnTo>
                  <a:lnTo>
                    <a:pt x="50" y="3673"/>
                  </a:lnTo>
                  <a:lnTo>
                    <a:pt x="64" y="3715"/>
                  </a:lnTo>
                  <a:lnTo>
                    <a:pt x="79" y="3753"/>
                  </a:lnTo>
                  <a:lnTo>
                    <a:pt x="97" y="3788"/>
                  </a:lnTo>
                  <a:lnTo>
                    <a:pt x="116" y="3819"/>
                  </a:lnTo>
                  <a:lnTo>
                    <a:pt x="137" y="3847"/>
                  </a:lnTo>
                  <a:lnTo>
                    <a:pt x="160" y="3873"/>
                  </a:lnTo>
                  <a:lnTo>
                    <a:pt x="185" y="3896"/>
                  </a:lnTo>
                  <a:lnTo>
                    <a:pt x="212" y="3916"/>
                  </a:lnTo>
                  <a:lnTo>
                    <a:pt x="241" y="3935"/>
                  </a:lnTo>
                  <a:lnTo>
                    <a:pt x="274" y="3952"/>
                  </a:lnTo>
                  <a:lnTo>
                    <a:pt x="307" y="3967"/>
                  </a:lnTo>
                  <a:lnTo>
                    <a:pt x="343" y="3982"/>
                  </a:lnTo>
                  <a:lnTo>
                    <a:pt x="381" y="3994"/>
                  </a:lnTo>
                  <a:lnTo>
                    <a:pt x="421" y="4007"/>
                  </a:lnTo>
                  <a:lnTo>
                    <a:pt x="464" y="4018"/>
                  </a:lnTo>
                  <a:lnTo>
                    <a:pt x="508" y="4030"/>
                  </a:lnTo>
                  <a:lnTo>
                    <a:pt x="606" y="4051"/>
                  </a:lnTo>
                  <a:lnTo>
                    <a:pt x="713" y="4075"/>
                  </a:lnTo>
                  <a:lnTo>
                    <a:pt x="771" y="4089"/>
                  </a:lnTo>
                  <a:lnTo>
                    <a:pt x="831" y="4102"/>
                  </a:lnTo>
                  <a:lnTo>
                    <a:pt x="894" y="4118"/>
                  </a:lnTo>
                  <a:lnTo>
                    <a:pt x="959" y="4135"/>
                  </a:lnTo>
                  <a:lnTo>
                    <a:pt x="959" y="7005"/>
                  </a:lnTo>
                  <a:lnTo>
                    <a:pt x="2557" y="7005"/>
                  </a:lnTo>
                  <a:lnTo>
                    <a:pt x="2557" y="9555"/>
                  </a:lnTo>
                  <a:lnTo>
                    <a:pt x="4794" y="9555"/>
                  </a:lnTo>
                  <a:lnTo>
                    <a:pt x="4794" y="7005"/>
                  </a:lnTo>
                  <a:lnTo>
                    <a:pt x="7352" y="7005"/>
                  </a:lnTo>
                  <a:lnTo>
                    <a:pt x="7352" y="9555"/>
                  </a:lnTo>
                  <a:lnTo>
                    <a:pt x="9589" y="9555"/>
                  </a:lnTo>
                  <a:lnTo>
                    <a:pt x="9589" y="7005"/>
                  </a:lnTo>
                  <a:lnTo>
                    <a:pt x="10867" y="7005"/>
                  </a:lnTo>
                  <a:lnTo>
                    <a:pt x="10867" y="413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6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36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15" name="슬라이드 10 형태 6 그룹 3">
            <a:extLst>
              <a:ext uri="{FF2B5EF4-FFF2-40B4-BE49-F238E27FC236}">
                <a16:creationId xmlns:a16="http://schemas.microsoft.com/office/drawing/2014/main" id="{73495EDD-C849-4AE6-AA7A-CC85377312EC}"/>
              </a:ext>
            </a:extLst>
          </p:cNvPr>
          <p:cNvSpPr txBox="1"/>
          <p:nvPr/>
        </p:nvSpPr>
        <p:spPr>
          <a:xfrm>
            <a:off x="937069" y="282863"/>
            <a:ext cx="4179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096990" latinLnBrk="0">
              <a:defRPr/>
            </a:pPr>
            <a:r>
              <a:rPr lang="ko-KR" altLang="en-US" sz="2400" b="1" dirty="0" err="1">
                <a:solidFill>
                  <a:prstClr val="black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퍼지이론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34" charset="-127"/>
              <a:ea typeface="나눔스퀘어 Extra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63D973-D3DC-40CE-A587-417234D47A58}"/>
              </a:ext>
            </a:extLst>
          </p:cNvPr>
          <p:cNvSpPr txBox="1"/>
          <p:nvPr/>
        </p:nvSpPr>
        <p:spPr>
          <a:xfrm>
            <a:off x="3596640" y="1477381"/>
            <a:ext cx="729488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“물의 온도가 </a:t>
            </a:r>
            <a:r>
              <a:rPr lang="en-US" altLang="ko-KR" sz="3400" b="1" dirty="0">
                <a:solidFill>
                  <a:srgbClr val="FF37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43</a:t>
            </a:r>
            <a:r>
              <a:rPr lang="ko-KR" altLang="en-US" sz="3400" b="1" dirty="0">
                <a:solidFill>
                  <a:srgbClr val="FF37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 이상 </a:t>
            </a:r>
            <a:r>
              <a:rPr lang="ko-KR" altLang="en-US" sz="24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이면 </a:t>
            </a:r>
            <a:r>
              <a:rPr lang="ko-KR" altLang="en-US" sz="2400" dirty="0" err="1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뜨겁다”라고</a:t>
            </a:r>
            <a:r>
              <a:rPr lang="ko-KR" altLang="en-US" sz="24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정의하면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9FADD5-0E30-4754-BDB3-FDE8D00B7F20}"/>
              </a:ext>
            </a:extLst>
          </p:cNvPr>
          <p:cNvSpPr txBox="1"/>
          <p:nvPr/>
        </p:nvSpPr>
        <p:spPr>
          <a:xfrm>
            <a:off x="5431889" y="2282167"/>
            <a:ext cx="3903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42</a:t>
            </a:r>
            <a:r>
              <a:rPr lang="ko-KR" altLang="en-US" sz="24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도는 뜨겁지 않은 걸까</a:t>
            </a:r>
            <a:r>
              <a:rPr lang="en-US" altLang="ko-KR" sz="24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400" dirty="0">
              <a:solidFill>
                <a:srgbClr val="59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48FE69-9613-4C1D-A14C-321796A94087}"/>
              </a:ext>
            </a:extLst>
          </p:cNvPr>
          <p:cNvSpPr txBox="1"/>
          <p:nvPr/>
        </p:nvSpPr>
        <p:spPr>
          <a:xfrm>
            <a:off x="5073506" y="3204687"/>
            <a:ext cx="390329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6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</a:t>
            </a:r>
            <a:r>
              <a:rPr lang="ko-KR" altLang="en-US" sz="26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도는 뜨거운 것 같은데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632F49-A981-4B39-A264-3B5A133BB5D8}"/>
              </a:ext>
            </a:extLst>
          </p:cNvPr>
          <p:cNvSpPr txBox="1"/>
          <p:nvPr/>
        </p:nvSpPr>
        <p:spPr>
          <a:xfrm>
            <a:off x="4480560" y="3886895"/>
            <a:ext cx="53552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대체 </a:t>
            </a:r>
            <a:r>
              <a:rPr lang="ko-KR" altLang="en-US" sz="2800" u="sng" dirty="0">
                <a:solidFill>
                  <a:srgbClr val="FF37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어디까지</a:t>
            </a:r>
            <a:r>
              <a:rPr lang="ko-KR" altLang="en-US" sz="24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뜨겁다고 할 수 있을까</a:t>
            </a:r>
            <a:r>
              <a:rPr lang="en-US" altLang="ko-KR" sz="24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400" dirty="0">
              <a:solidFill>
                <a:srgbClr val="59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3EEAE20-20B7-4223-812F-00BA408ACA4D}"/>
              </a:ext>
            </a:extLst>
          </p:cNvPr>
          <p:cNvSpPr/>
          <p:nvPr/>
        </p:nvSpPr>
        <p:spPr>
          <a:xfrm rot="16200000" flipH="1">
            <a:off x="6624726" y="4767217"/>
            <a:ext cx="517192" cy="538970"/>
          </a:xfrm>
          <a:prstGeom prst="rightArrow">
            <a:avLst/>
          </a:prstGeom>
          <a:solidFill>
            <a:srgbClr val="FF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52FEA-930D-44B7-B55F-E10F7BDD24F8}"/>
              </a:ext>
            </a:extLst>
          </p:cNvPr>
          <p:cNvSpPr txBox="1"/>
          <p:nvPr/>
        </p:nvSpPr>
        <p:spPr>
          <a:xfrm>
            <a:off x="5982117" y="5491091"/>
            <a:ext cx="2086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373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퍼지이론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67E7341-44EA-4161-B1A9-421607C094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83" b="87069" l="2654" r="96921">
                        <a14:foregroundMark x1="7006" y1="61207" x2="3397" y2="76724"/>
                        <a14:foregroundMark x1="2866" y1="25862" x2="4671" y2="22414"/>
                        <a14:foregroundMark x1="12527" y1="35345" x2="15817" y2="35345"/>
                        <a14:foregroundMark x1="14331" y1="40517" x2="15499" y2="52586"/>
                        <a14:foregroundMark x1="14119" y1="54310" x2="14119" y2="63793"/>
                        <a14:foregroundMark x1="19427" y1="34483" x2="17410" y2="34483"/>
                        <a14:foregroundMark x1="20594" y1="33621" x2="20632" y2="37632"/>
                        <a14:foregroundMark x1="23567" y1="32759" x2="23567" y2="37931"/>
                        <a14:foregroundMark x1="24947" y1="54310" x2="25265" y2="56034"/>
                        <a14:foregroundMark x1="21292" y1="67241" x2="21338" y2="68103"/>
                        <a14:foregroundMark x1="21199" y1="65517" x2="21292" y2="67241"/>
                        <a14:foregroundMark x1="21059" y1="62931" x2="21199" y2="65517"/>
                        <a14:foregroundMark x1="21013" y1="62069" x2="21059" y2="62931"/>
                        <a14:foregroundMark x1="20920" y1="60345" x2="21013" y2="62069"/>
                        <a14:foregroundMark x1="20594" y1="54310" x2="20920" y2="60345"/>
                        <a14:foregroundMark x1="20382" y1="53448" x2="17834" y2="52586"/>
                        <a14:foregroundMark x1="25739" y1="40517" x2="25796" y2="46552"/>
                        <a14:foregroundMark x1="25698" y1="36207" x2="25739" y2="40517"/>
                        <a14:foregroundMark x1="25690" y1="35345" x2="25698" y2="36207"/>
                        <a14:foregroundMark x1="39597" y1="46552" x2="39597" y2="46552"/>
                        <a14:foregroundMark x1="39915" y1="38793" x2="39278" y2="49138"/>
                        <a14:foregroundMark x1="42357" y1="32759" x2="44798" y2="31897"/>
                        <a14:foregroundMark x1="48620" y1="42241" x2="49363" y2="51724"/>
                        <a14:foregroundMark x1="41189" y1="45690" x2="41720" y2="54310"/>
                        <a14:foregroundMark x1="48301" y1="31897" x2="48938" y2="33621"/>
                        <a14:foregroundMark x1="50106" y1="35345" x2="50743" y2="40517"/>
                        <a14:foregroundMark x1="40446" y1="31897" x2="37580" y2="38793"/>
                        <a14:foregroundMark x1="48514" y1="31897" x2="51274" y2="41379"/>
                        <a14:foregroundMark x1="50849" y1="37931" x2="51168" y2="44828"/>
                        <a14:foregroundMark x1="51699" y1="49138" x2="51699" y2="51724"/>
                        <a14:foregroundMark x1="39490" y1="31034" x2="38854" y2="34483"/>
                        <a14:foregroundMark x1="36943" y1="49138" x2="37367" y2="53448"/>
                        <a14:foregroundMark x1="56157" y1="34483" x2="58599" y2="34483"/>
                        <a14:foregroundMark x1="56263" y1="58621" x2="58493" y2="62931"/>
                        <a14:foregroundMark x1="56980" y1="45196" x2="57188" y2="47414"/>
                        <a14:foregroundMark x1="55732" y1="31897" x2="56363" y2="38623"/>
                        <a14:foregroundMark x1="56502" y1="52586" x2="56369" y2="59483"/>
                        <a14:foregroundMark x1="56900" y1="31897" x2="56798" y2="37182"/>
                        <a14:foregroundMark x1="56582" y1="32759" x2="56051" y2="37069"/>
                        <a14:foregroundMark x1="59023" y1="55172" x2="59130" y2="63793"/>
                        <a14:foregroundMark x1="56051" y1="31034" x2="56476" y2="32759"/>
                        <a14:foregroundMark x1="62527" y1="31034" x2="63057" y2="37069"/>
                        <a14:foregroundMark x1="64862" y1="38793" x2="64862" y2="49697"/>
                        <a14:foregroundMark x1="64862" y1="33621" x2="64862" y2="38793"/>
                        <a14:foregroundMark x1="64015" y1="63226" x2="64650" y2="65517"/>
                        <a14:foregroundMark x1="62739" y1="58621" x2="63556" y2="61568"/>
                        <a14:foregroundMark x1="68025" y1="41609" x2="68896" y2="45690"/>
                        <a14:foregroundMark x1="66136" y1="32759" x2="67046" y2="37023"/>
                        <a14:foregroundMark x1="70382" y1="33621" x2="71975" y2="33621"/>
                        <a14:foregroundMark x1="73169" y1="40507" x2="73248" y2="65517"/>
                        <a14:foregroundMark x1="73142" y1="31897" x2="73160" y2="37666"/>
                        <a14:foregroundMark x1="75987" y1="36105" x2="77813" y2="42241"/>
                        <a14:foregroundMark x1="74735" y1="31897" x2="75736" y2="35260"/>
                        <a14:foregroundMark x1="79936" y1="34483" x2="78769" y2="52586"/>
                        <a14:foregroundMark x1="84501" y1="33621" x2="83439" y2="47414"/>
                        <a14:foregroundMark x1="83227" y1="62931" x2="86412" y2="63793"/>
                        <a14:foregroundMark x1="88641" y1="31897" x2="88960" y2="48276"/>
                        <a14:foregroundMark x1="88110" y1="56034" x2="88429" y2="55172"/>
                        <a14:foregroundMark x1="92251" y1="29310" x2="92357" y2="38793"/>
                        <a14:foregroundMark x1="96709" y1="31034" x2="96921" y2="34483"/>
                        <a14:foregroundMark x1="94374" y1="34483" x2="94374" y2="44828"/>
                        <a14:foregroundMark x1="92357" y1="56897" x2="94268" y2="66379"/>
                        <a14:foregroundMark x1="81635" y1="32759" x2="81635" y2="64655"/>
                        <a14:foregroundMark x1="75584" y1="57759" x2="75584" y2="65517"/>
                        <a14:backgroundMark x1="24841" y1="60345" x2="24841" y2="60345"/>
                        <a14:backgroundMark x1="20119" y1="50000" x2="20594" y2="50000"/>
                        <a14:backgroundMark x1="25478" y1="48276" x2="25478" y2="48276"/>
                        <a14:backgroundMark x1="24947" y1="40517" x2="24947" y2="40517"/>
                        <a14:backgroundMark x1="25478" y1="36207" x2="25478" y2="36207"/>
                        <a14:backgroundMark x1="21125" y1="62069" x2="21125" y2="62069"/>
                        <a14:backgroundMark x1="20701" y1="62931" x2="20701" y2="62931"/>
                        <a14:backgroundMark x1="21338" y1="65517" x2="21338" y2="65517"/>
                        <a14:backgroundMark x1="21231" y1="67241" x2="21231" y2="67241"/>
                        <a14:backgroundMark x1="21444" y1="68103" x2="21444" y2="68103"/>
                        <a14:backgroundMark x1="21019" y1="62931" x2="21019" y2="62931"/>
                        <a14:backgroundMark x1="20913" y1="60345" x2="20913" y2="60345"/>
                        <a14:backgroundMark x1="63907" y1="55172" x2="63907" y2="55172"/>
                        <a14:backgroundMark x1="66348" y1="38793" x2="66348" y2="38793"/>
                        <a14:backgroundMark x1="67304" y1="39655" x2="67304" y2="39655"/>
                        <a14:backgroundMark x1="67941" y1="40517" x2="67941" y2="40517"/>
                        <a14:backgroundMark x1="67410" y1="40517" x2="68047" y2="40517"/>
                        <a14:backgroundMark x1="66879" y1="38793" x2="68047" y2="41379"/>
                        <a14:backgroundMark x1="63588" y1="61207" x2="64119" y2="62069"/>
                        <a14:backgroundMark x1="57431" y1="50862" x2="57431" y2="50862"/>
                        <a14:backgroundMark x1="55520" y1="50000" x2="56688" y2="49138"/>
                        <a14:backgroundMark x1="57643" y1="47414" x2="57643" y2="52586"/>
                        <a14:backgroundMark x1="75796" y1="34483" x2="76115" y2="34483"/>
                        <a14:backgroundMark x1="72399" y1="39655" x2="72505" y2="42241"/>
                      </a14:backgroundRemoval>
                    </a14:imgEffect>
                  </a14:imgLayer>
                </a14:imgProps>
              </a:ext>
            </a:extLst>
          </a:blip>
          <a:srcRect r="71172" b="7774"/>
          <a:stretch/>
        </p:blipFill>
        <p:spPr>
          <a:xfrm>
            <a:off x="82845" y="6435731"/>
            <a:ext cx="968715" cy="3816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4824E68-3DFF-453C-A2AA-14EEA75A520D}"/>
              </a:ext>
            </a:extLst>
          </p:cNvPr>
          <p:cNvSpPr txBox="1"/>
          <p:nvPr/>
        </p:nvSpPr>
        <p:spPr>
          <a:xfrm>
            <a:off x="11678920" y="6576550"/>
            <a:ext cx="594360" cy="281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8103535-315D-4003-94C7-F7FFB7B228C0}" type="slidenum">
              <a:rPr lang="en-US" altLang="ko-KR" sz="1200" smtClean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fld>
            <a:r>
              <a:rPr lang="en-US" altLang="ko-KR" sz="12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/18</a:t>
            </a:r>
            <a:endParaRPr lang="ko-KR" altLang="en-US" sz="1200" dirty="0">
              <a:solidFill>
                <a:srgbClr val="59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21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10 형태 2 그룹 2"/>
          <p:cNvSpPr txBox="1"/>
          <p:nvPr/>
        </p:nvSpPr>
        <p:spPr>
          <a:xfrm>
            <a:off x="587737" y="860238"/>
            <a:ext cx="8040035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096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ko-KR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: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애매한 인간의 언어</a:t>
            </a:r>
            <a:r>
              <a:rPr lang="ko-KR" altLang="en-US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를 처리할 수 있는 이론적 바탕을 제공하는 수학적 방법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5" name="슬라이드 10 형태 3 그룹 2"/>
          <p:cNvSpPr txBox="1"/>
          <p:nvPr/>
        </p:nvSpPr>
        <p:spPr>
          <a:xfrm>
            <a:off x="8530376" y="904146"/>
            <a:ext cx="2475156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096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→ </a:t>
            </a:r>
            <a:r>
              <a:rPr lang="ko-KR" altLang="en-US" u="sng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불확실한 상태</a:t>
            </a:r>
            <a:r>
              <a:rPr lang="ko-KR" altLang="en-US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를 표현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91635" y="261371"/>
            <a:ext cx="545432" cy="523115"/>
            <a:chOff x="683572" y="1489348"/>
            <a:chExt cx="2638425" cy="2530474"/>
          </a:xfrm>
          <a:solidFill>
            <a:srgbClr val="FF3737"/>
          </a:solidFill>
        </p:grpSpPr>
        <p:sp>
          <p:nvSpPr>
            <p:cNvPr id="25" name="슬라이드 10 형태 6 그룹 1"/>
            <p:cNvSpPr>
              <a:spLocks/>
            </p:cNvSpPr>
            <p:nvPr/>
          </p:nvSpPr>
          <p:spPr bwMode="auto">
            <a:xfrm>
              <a:off x="683572" y="1489348"/>
              <a:ext cx="2638425" cy="1771652"/>
            </a:xfrm>
            <a:custGeom>
              <a:avLst/>
              <a:gdLst>
                <a:gd name="T0" fmla="*/ 0 w 16620"/>
                <a:gd name="T1" fmla="*/ 4462 h 11158"/>
                <a:gd name="T2" fmla="*/ 65 w 16620"/>
                <a:gd name="T3" fmla="*/ 4480 h 11158"/>
                <a:gd name="T4" fmla="*/ 128 w 16620"/>
                <a:gd name="T5" fmla="*/ 4494 h 11158"/>
                <a:gd name="T6" fmla="*/ 188 w 16620"/>
                <a:gd name="T7" fmla="*/ 4509 h 11158"/>
                <a:gd name="T8" fmla="*/ 246 w 16620"/>
                <a:gd name="T9" fmla="*/ 4521 h 11158"/>
                <a:gd name="T10" fmla="*/ 353 w 16620"/>
                <a:gd name="T11" fmla="*/ 4545 h 11158"/>
                <a:gd name="T12" fmla="*/ 450 w 16620"/>
                <a:gd name="T13" fmla="*/ 4568 h 11158"/>
                <a:gd name="T14" fmla="*/ 495 w 16620"/>
                <a:gd name="T15" fmla="*/ 4580 h 11158"/>
                <a:gd name="T16" fmla="*/ 538 w 16620"/>
                <a:gd name="T17" fmla="*/ 4591 h 11158"/>
                <a:gd name="T18" fmla="*/ 579 w 16620"/>
                <a:gd name="T19" fmla="*/ 4603 h 11158"/>
                <a:gd name="T20" fmla="*/ 616 w 16620"/>
                <a:gd name="T21" fmla="*/ 4616 h 11158"/>
                <a:gd name="T22" fmla="*/ 652 w 16620"/>
                <a:gd name="T23" fmla="*/ 4631 h 11158"/>
                <a:gd name="T24" fmla="*/ 686 w 16620"/>
                <a:gd name="T25" fmla="*/ 4645 h 11158"/>
                <a:gd name="T26" fmla="*/ 717 w 16620"/>
                <a:gd name="T27" fmla="*/ 4663 h 11158"/>
                <a:gd name="T28" fmla="*/ 747 w 16620"/>
                <a:gd name="T29" fmla="*/ 4682 h 11158"/>
                <a:gd name="T30" fmla="*/ 774 w 16620"/>
                <a:gd name="T31" fmla="*/ 4702 h 11158"/>
                <a:gd name="T32" fmla="*/ 799 w 16620"/>
                <a:gd name="T33" fmla="*/ 4725 h 11158"/>
                <a:gd name="T34" fmla="*/ 822 w 16620"/>
                <a:gd name="T35" fmla="*/ 4750 h 11158"/>
                <a:gd name="T36" fmla="*/ 843 w 16620"/>
                <a:gd name="T37" fmla="*/ 4779 h 11158"/>
                <a:gd name="T38" fmla="*/ 862 w 16620"/>
                <a:gd name="T39" fmla="*/ 4810 h 11158"/>
                <a:gd name="T40" fmla="*/ 880 w 16620"/>
                <a:gd name="T41" fmla="*/ 4845 h 11158"/>
                <a:gd name="T42" fmla="*/ 895 w 16620"/>
                <a:gd name="T43" fmla="*/ 4882 h 11158"/>
                <a:gd name="T44" fmla="*/ 909 w 16620"/>
                <a:gd name="T45" fmla="*/ 4924 h 11158"/>
                <a:gd name="T46" fmla="*/ 921 w 16620"/>
                <a:gd name="T47" fmla="*/ 4969 h 11158"/>
                <a:gd name="T48" fmla="*/ 932 w 16620"/>
                <a:gd name="T49" fmla="*/ 5019 h 11158"/>
                <a:gd name="T50" fmla="*/ 940 w 16620"/>
                <a:gd name="T51" fmla="*/ 5073 h 11158"/>
                <a:gd name="T52" fmla="*/ 947 w 16620"/>
                <a:gd name="T53" fmla="*/ 5133 h 11158"/>
                <a:gd name="T54" fmla="*/ 953 w 16620"/>
                <a:gd name="T55" fmla="*/ 5196 h 11158"/>
                <a:gd name="T56" fmla="*/ 956 w 16620"/>
                <a:gd name="T57" fmla="*/ 5264 h 11158"/>
                <a:gd name="T58" fmla="*/ 958 w 16620"/>
                <a:gd name="T59" fmla="*/ 5339 h 11158"/>
                <a:gd name="T60" fmla="*/ 959 w 16620"/>
                <a:gd name="T61" fmla="*/ 5419 h 11158"/>
                <a:gd name="T62" fmla="*/ 959 w 16620"/>
                <a:gd name="T63" fmla="*/ 11158 h 11158"/>
                <a:gd name="T64" fmla="*/ 1598 w 16620"/>
                <a:gd name="T65" fmla="*/ 11158 h 11158"/>
                <a:gd name="T66" fmla="*/ 1598 w 16620"/>
                <a:gd name="T67" fmla="*/ 5419 h 11158"/>
                <a:gd name="T68" fmla="*/ 8330 w 16620"/>
                <a:gd name="T69" fmla="*/ 9211 h 11158"/>
                <a:gd name="T70" fmla="*/ 16517 w 16620"/>
                <a:gd name="T71" fmla="*/ 4292 h 11158"/>
                <a:gd name="T72" fmla="*/ 16620 w 16620"/>
                <a:gd name="T73" fmla="*/ 3825 h 11158"/>
                <a:gd name="T74" fmla="*/ 8310 w 16620"/>
                <a:gd name="T75" fmla="*/ 0 h 11158"/>
                <a:gd name="T76" fmla="*/ 0 w 16620"/>
                <a:gd name="T77" fmla="*/ 3825 h 11158"/>
                <a:gd name="T78" fmla="*/ 0 w 16620"/>
                <a:gd name="T79" fmla="*/ 4462 h 1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20" h="11158">
                  <a:moveTo>
                    <a:pt x="0" y="4462"/>
                  </a:moveTo>
                  <a:lnTo>
                    <a:pt x="65" y="4480"/>
                  </a:lnTo>
                  <a:lnTo>
                    <a:pt x="128" y="4494"/>
                  </a:lnTo>
                  <a:lnTo>
                    <a:pt x="188" y="4509"/>
                  </a:lnTo>
                  <a:lnTo>
                    <a:pt x="246" y="4521"/>
                  </a:lnTo>
                  <a:lnTo>
                    <a:pt x="353" y="4545"/>
                  </a:lnTo>
                  <a:lnTo>
                    <a:pt x="450" y="4568"/>
                  </a:lnTo>
                  <a:lnTo>
                    <a:pt x="495" y="4580"/>
                  </a:lnTo>
                  <a:lnTo>
                    <a:pt x="538" y="4591"/>
                  </a:lnTo>
                  <a:lnTo>
                    <a:pt x="579" y="4603"/>
                  </a:lnTo>
                  <a:lnTo>
                    <a:pt x="616" y="4616"/>
                  </a:lnTo>
                  <a:lnTo>
                    <a:pt x="652" y="4631"/>
                  </a:lnTo>
                  <a:lnTo>
                    <a:pt x="686" y="4645"/>
                  </a:lnTo>
                  <a:lnTo>
                    <a:pt x="717" y="4663"/>
                  </a:lnTo>
                  <a:lnTo>
                    <a:pt x="747" y="4682"/>
                  </a:lnTo>
                  <a:lnTo>
                    <a:pt x="774" y="4702"/>
                  </a:lnTo>
                  <a:lnTo>
                    <a:pt x="799" y="4725"/>
                  </a:lnTo>
                  <a:lnTo>
                    <a:pt x="822" y="4750"/>
                  </a:lnTo>
                  <a:lnTo>
                    <a:pt x="843" y="4779"/>
                  </a:lnTo>
                  <a:lnTo>
                    <a:pt x="862" y="4810"/>
                  </a:lnTo>
                  <a:lnTo>
                    <a:pt x="880" y="4845"/>
                  </a:lnTo>
                  <a:lnTo>
                    <a:pt x="895" y="4882"/>
                  </a:lnTo>
                  <a:lnTo>
                    <a:pt x="909" y="4924"/>
                  </a:lnTo>
                  <a:lnTo>
                    <a:pt x="921" y="4969"/>
                  </a:lnTo>
                  <a:lnTo>
                    <a:pt x="932" y="5019"/>
                  </a:lnTo>
                  <a:lnTo>
                    <a:pt x="940" y="5073"/>
                  </a:lnTo>
                  <a:lnTo>
                    <a:pt x="947" y="5133"/>
                  </a:lnTo>
                  <a:lnTo>
                    <a:pt x="953" y="5196"/>
                  </a:lnTo>
                  <a:lnTo>
                    <a:pt x="956" y="5264"/>
                  </a:lnTo>
                  <a:lnTo>
                    <a:pt x="958" y="5339"/>
                  </a:lnTo>
                  <a:lnTo>
                    <a:pt x="959" y="5419"/>
                  </a:lnTo>
                  <a:lnTo>
                    <a:pt x="959" y="11158"/>
                  </a:lnTo>
                  <a:lnTo>
                    <a:pt x="1598" y="11158"/>
                  </a:lnTo>
                  <a:lnTo>
                    <a:pt x="1598" y="5419"/>
                  </a:lnTo>
                  <a:lnTo>
                    <a:pt x="8330" y="9211"/>
                  </a:lnTo>
                  <a:lnTo>
                    <a:pt x="16517" y="4292"/>
                  </a:lnTo>
                  <a:lnTo>
                    <a:pt x="16620" y="3825"/>
                  </a:lnTo>
                  <a:lnTo>
                    <a:pt x="8310" y="0"/>
                  </a:lnTo>
                  <a:lnTo>
                    <a:pt x="0" y="3825"/>
                  </a:lnTo>
                  <a:lnTo>
                    <a:pt x="0" y="446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6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36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6" name="슬라이드 10 형태 6 그룹 2"/>
            <p:cNvSpPr>
              <a:spLocks/>
            </p:cNvSpPr>
            <p:nvPr/>
          </p:nvSpPr>
          <p:spPr bwMode="auto">
            <a:xfrm>
              <a:off x="1039168" y="2502171"/>
              <a:ext cx="1927229" cy="1517651"/>
            </a:xfrm>
            <a:custGeom>
              <a:avLst/>
              <a:gdLst>
                <a:gd name="T0" fmla="*/ 11030 w 12146"/>
                <a:gd name="T1" fmla="*/ 4122 h 9555"/>
                <a:gd name="T2" fmla="*/ 11252 w 12146"/>
                <a:gd name="T3" fmla="*/ 4107 h 9555"/>
                <a:gd name="T4" fmla="*/ 11385 w 12146"/>
                <a:gd name="T5" fmla="*/ 4096 h 9555"/>
                <a:gd name="T6" fmla="*/ 11507 w 12146"/>
                <a:gd name="T7" fmla="*/ 4083 h 9555"/>
                <a:gd name="T8" fmla="*/ 11617 w 12146"/>
                <a:gd name="T9" fmla="*/ 4065 h 9555"/>
                <a:gd name="T10" fmla="*/ 11717 w 12146"/>
                <a:gd name="T11" fmla="*/ 4041 h 9555"/>
                <a:gd name="T12" fmla="*/ 11805 w 12146"/>
                <a:gd name="T13" fmla="*/ 4010 h 9555"/>
                <a:gd name="T14" fmla="*/ 11883 w 12146"/>
                <a:gd name="T15" fmla="*/ 3968 h 9555"/>
                <a:gd name="T16" fmla="*/ 11949 w 12146"/>
                <a:gd name="T17" fmla="*/ 3916 h 9555"/>
                <a:gd name="T18" fmla="*/ 12006 w 12146"/>
                <a:gd name="T19" fmla="*/ 3851 h 9555"/>
                <a:gd name="T20" fmla="*/ 12053 w 12146"/>
                <a:gd name="T21" fmla="*/ 3771 h 9555"/>
                <a:gd name="T22" fmla="*/ 12090 w 12146"/>
                <a:gd name="T23" fmla="*/ 3673 h 9555"/>
                <a:gd name="T24" fmla="*/ 12117 w 12146"/>
                <a:gd name="T25" fmla="*/ 3559 h 9555"/>
                <a:gd name="T26" fmla="*/ 12136 w 12146"/>
                <a:gd name="T27" fmla="*/ 3423 h 9555"/>
                <a:gd name="T28" fmla="*/ 12144 w 12146"/>
                <a:gd name="T29" fmla="*/ 3266 h 9555"/>
                <a:gd name="T30" fmla="*/ 12146 w 12146"/>
                <a:gd name="T31" fmla="*/ 309 h 9555"/>
                <a:gd name="T32" fmla="*/ 6081 w 12146"/>
                <a:gd name="T33" fmla="*/ 3512 h 9555"/>
                <a:gd name="T34" fmla="*/ 0 w 12146"/>
                <a:gd name="T35" fmla="*/ 309 h 9555"/>
                <a:gd name="T36" fmla="*/ 0 w 12146"/>
                <a:gd name="T37" fmla="*/ 3259 h 9555"/>
                <a:gd name="T38" fmla="*/ 7 w 12146"/>
                <a:gd name="T39" fmla="*/ 3402 h 9555"/>
                <a:gd name="T40" fmla="*/ 19 w 12146"/>
                <a:gd name="T41" fmla="*/ 3524 h 9555"/>
                <a:gd name="T42" fmla="*/ 38 w 12146"/>
                <a:gd name="T43" fmla="*/ 3628 h 9555"/>
                <a:gd name="T44" fmla="*/ 64 w 12146"/>
                <a:gd name="T45" fmla="*/ 3715 h 9555"/>
                <a:gd name="T46" fmla="*/ 97 w 12146"/>
                <a:gd name="T47" fmla="*/ 3788 h 9555"/>
                <a:gd name="T48" fmla="*/ 137 w 12146"/>
                <a:gd name="T49" fmla="*/ 3847 h 9555"/>
                <a:gd name="T50" fmla="*/ 185 w 12146"/>
                <a:gd name="T51" fmla="*/ 3896 h 9555"/>
                <a:gd name="T52" fmla="*/ 241 w 12146"/>
                <a:gd name="T53" fmla="*/ 3935 h 9555"/>
                <a:gd name="T54" fmla="*/ 307 w 12146"/>
                <a:gd name="T55" fmla="*/ 3967 h 9555"/>
                <a:gd name="T56" fmla="*/ 381 w 12146"/>
                <a:gd name="T57" fmla="*/ 3994 h 9555"/>
                <a:gd name="T58" fmla="*/ 464 w 12146"/>
                <a:gd name="T59" fmla="*/ 4018 h 9555"/>
                <a:gd name="T60" fmla="*/ 606 w 12146"/>
                <a:gd name="T61" fmla="*/ 4051 h 9555"/>
                <a:gd name="T62" fmla="*/ 771 w 12146"/>
                <a:gd name="T63" fmla="*/ 4089 h 9555"/>
                <a:gd name="T64" fmla="*/ 894 w 12146"/>
                <a:gd name="T65" fmla="*/ 4118 h 9555"/>
                <a:gd name="T66" fmla="*/ 959 w 12146"/>
                <a:gd name="T67" fmla="*/ 7005 h 9555"/>
                <a:gd name="T68" fmla="*/ 2557 w 12146"/>
                <a:gd name="T69" fmla="*/ 9555 h 9555"/>
                <a:gd name="T70" fmla="*/ 4794 w 12146"/>
                <a:gd name="T71" fmla="*/ 7005 h 9555"/>
                <a:gd name="T72" fmla="*/ 7352 w 12146"/>
                <a:gd name="T73" fmla="*/ 9555 h 9555"/>
                <a:gd name="T74" fmla="*/ 9589 w 12146"/>
                <a:gd name="T75" fmla="*/ 7005 h 9555"/>
                <a:gd name="T76" fmla="*/ 10867 w 12146"/>
                <a:gd name="T77" fmla="*/ 4135 h 9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146" h="9555">
                  <a:moveTo>
                    <a:pt x="10867" y="4135"/>
                  </a:moveTo>
                  <a:lnTo>
                    <a:pt x="11030" y="4122"/>
                  </a:lnTo>
                  <a:lnTo>
                    <a:pt x="11182" y="4112"/>
                  </a:lnTo>
                  <a:lnTo>
                    <a:pt x="11252" y="4107"/>
                  </a:lnTo>
                  <a:lnTo>
                    <a:pt x="11321" y="4101"/>
                  </a:lnTo>
                  <a:lnTo>
                    <a:pt x="11385" y="4096"/>
                  </a:lnTo>
                  <a:lnTo>
                    <a:pt x="11447" y="4090"/>
                  </a:lnTo>
                  <a:lnTo>
                    <a:pt x="11507" y="4083"/>
                  </a:lnTo>
                  <a:lnTo>
                    <a:pt x="11564" y="4074"/>
                  </a:lnTo>
                  <a:lnTo>
                    <a:pt x="11617" y="4065"/>
                  </a:lnTo>
                  <a:lnTo>
                    <a:pt x="11669" y="4054"/>
                  </a:lnTo>
                  <a:lnTo>
                    <a:pt x="11717" y="4041"/>
                  </a:lnTo>
                  <a:lnTo>
                    <a:pt x="11762" y="4027"/>
                  </a:lnTo>
                  <a:lnTo>
                    <a:pt x="11805" y="4010"/>
                  </a:lnTo>
                  <a:lnTo>
                    <a:pt x="11845" y="3990"/>
                  </a:lnTo>
                  <a:lnTo>
                    <a:pt x="11883" y="3968"/>
                  </a:lnTo>
                  <a:lnTo>
                    <a:pt x="11917" y="3943"/>
                  </a:lnTo>
                  <a:lnTo>
                    <a:pt x="11949" y="3916"/>
                  </a:lnTo>
                  <a:lnTo>
                    <a:pt x="11979" y="3885"/>
                  </a:lnTo>
                  <a:lnTo>
                    <a:pt x="12006" y="3851"/>
                  </a:lnTo>
                  <a:lnTo>
                    <a:pt x="12031" y="3812"/>
                  </a:lnTo>
                  <a:lnTo>
                    <a:pt x="12053" y="3771"/>
                  </a:lnTo>
                  <a:lnTo>
                    <a:pt x="12073" y="3724"/>
                  </a:lnTo>
                  <a:lnTo>
                    <a:pt x="12090" y="3673"/>
                  </a:lnTo>
                  <a:lnTo>
                    <a:pt x="12105" y="3618"/>
                  </a:lnTo>
                  <a:lnTo>
                    <a:pt x="12117" y="3559"/>
                  </a:lnTo>
                  <a:lnTo>
                    <a:pt x="12128" y="3493"/>
                  </a:lnTo>
                  <a:lnTo>
                    <a:pt x="12136" y="3423"/>
                  </a:lnTo>
                  <a:lnTo>
                    <a:pt x="12141" y="3347"/>
                  </a:lnTo>
                  <a:lnTo>
                    <a:pt x="12144" y="3266"/>
                  </a:lnTo>
                  <a:lnTo>
                    <a:pt x="12146" y="3179"/>
                  </a:lnTo>
                  <a:lnTo>
                    <a:pt x="12146" y="309"/>
                  </a:lnTo>
                  <a:lnTo>
                    <a:pt x="11973" y="19"/>
                  </a:lnTo>
                  <a:lnTo>
                    <a:pt x="6081" y="3512"/>
                  </a:lnTo>
                  <a:lnTo>
                    <a:pt x="182" y="0"/>
                  </a:lnTo>
                  <a:lnTo>
                    <a:pt x="0" y="309"/>
                  </a:lnTo>
                  <a:lnTo>
                    <a:pt x="0" y="3179"/>
                  </a:lnTo>
                  <a:lnTo>
                    <a:pt x="0" y="3259"/>
                  </a:lnTo>
                  <a:lnTo>
                    <a:pt x="4" y="3332"/>
                  </a:lnTo>
                  <a:lnTo>
                    <a:pt x="7" y="3402"/>
                  </a:lnTo>
                  <a:lnTo>
                    <a:pt x="12" y="3465"/>
                  </a:lnTo>
                  <a:lnTo>
                    <a:pt x="19" y="3524"/>
                  </a:lnTo>
                  <a:lnTo>
                    <a:pt x="27" y="3579"/>
                  </a:lnTo>
                  <a:lnTo>
                    <a:pt x="38" y="3628"/>
                  </a:lnTo>
                  <a:lnTo>
                    <a:pt x="50" y="3673"/>
                  </a:lnTo>
                  <a:lnTo>
                    <a:pt x="64" y="3715"/>
                  </a:lnTo>
                  <a:lnTo>
                    <a:pt x="79" y="3753"/>
                  </a:lnTo>
                  <a:lnTo>
                    <a:pt x="97" y="3788"/>
                  </a:lnTo>
                  <a:lnTo>
                    <a:pt x="116" y="3819"/>
                  </a:lnTo>
                  <a:lnTo>
                    <a:pt x="137" y="3847"/>
                  </a:lnTo>
                  <a:lnTo>
                    <a:pt x="160" y="3873"/>
                  </a:lnTo>
                  <a:lnTo>
                    <a:pt x="185" y="3896"/>
                  </a:lnTo>
                  <a:lnTo>
                    <a:pt x="212" y="3916"/>
                  </a:lnTo>
                  <a:lnTo>
                    <a:pt x="241" y="3935"/>
                  </a:lnTo>
                  <a:lnTo>
                    <a:pt x="274" y="3952"/>
                  </a:lnTo>
                  <a:lnTo>
                    <a:pt x="307" y="3967"/>
                  </a:lnTo>
                  <a:lnTo>
                    <a:pt x="343" y="3982"/>
                  </a:lnTo>
                  <a:lnTo>
                    <a:pt x="381" y="3994"/>
                  </a:lnTo>
                  <a:lnTo>
                    <a:pt x="421" y="4007"/>
                  </a:lnTo>
                  <a:lnTo>
                    <a:pt x="464" y="4018"/>
                  </a:lnTo>
                  <a:lnTo>
                    <a:pt x="508" y="4030"/>
                  </a:lnTo>
                  <a:lnTo>
                    <a:pt x="606" y="4051"/>
                  </a:lnTo>
                  <a:lnTo>
                    <a:pt x="713" y="4075"/>
                  </a:lnTo>
                  <a:lnTo>
                    <a:pt x="771" y="4089"/>
                  </a:lnTo>
                  <a:lnTo>
                    <a:pt x="831" y="4102"/>
                  </a:lnTo>
                  <a:lnTo>
                    <a:pt x="894" y="4118"/>
                  </a:lnTo>
                  <a:lnTo>
                    <a:pt x="959" y="4135"/>
                  </a:lnTo>
                  <a:lnTo>
                    <a:pt x="959" y="7005"/>
                  </a:lnTo>
                  <a:lnTo>
                    <a:pt x="2557" y="7005"/>
                  </a:lnTo>
                  <a:lnTo>
                    <a:pt x="2557" y="9555"/>
                  </a:lnTo>
                  <a:lnTo>
                    <a:pt x="4794" y="9555"/>
                  </a:lnTo>
                  <a:lnTo>
                    <a:pt x="4794" y="7005"/>
                  </a:lnTo>
                  <a:lnTo>
                    <a:pt x="7352" y="7005"/>
                  </a:lnTo>
                  <a:lnTo>
                    <a:pt x="7352" y="9555"/>
                  </a:lnTo>
                  <a:lnTo>
                    <a:pt x="9589" y="9555"/>
                  </a:lnTo>
                  <a:lnTo>
                    <a:pt x="9589" y="7005"/>
                  </a:lnTo>
                  <a:lnTo>
                    <a:pt x="10867" y="7005"/>
                  </a:lnTo>
                  <a:lnTo>
                    <a:pt x="10867" y="413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6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36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24" name="슬라이드 10 형태 6 그룹 3"/>
          <p:cNvSpPr txBox="1"/>
          <p:nvPr/>
        </p:nvSpPr>
        <p:spPr>
          <a:xfrm>
            <a:off x="937070" y="282863"/>
            <a:ext cx="1401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096990" latinLnBrk="0">
              <a:defRPr/>
            </a:pPr>
            <a:r>
              <a:rPr lang="ko-KR" altLang="en-US" sz="2400" b="1" dirty="0" err="1">
                <a:solidFill>
                  <a:prstClr val="black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퍼지이론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34" charset="-127"/>
              <a:ea typeface="나눔스퀘어 Extra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706E5FB-8D9D-44D3-98A2-118B5E4C95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83" b="87069" l="2654" r="96921">
                        <a14:foregroundMark x1="7006" y1="61207" x2="3397" y2="76724"/>
                        <a14:foregroundMark x1="2866" y1="25862" x2="4671" y2="22414"/>
                        <a14:foregroundMark x1="12527" y1="35345" x2="15817" y2="35345"/>
                        <a14:foregroundMark x1="14331" y1="40517" x2="15499" y2="52586"/>
                        <a14:foregroundMark x1="14119" y1="54310" x2="14119" y2="63793"/>
                        <a14:foregroundMark x1="19427" y1="34483" x2="17410" y2="34483"/>
                        <a14:foregroundMark x1="20594" y1="33621" x2="20632" y2="37632"/>
                        <a14:foregroundMark x1="23567" y1="32759" x2="23567" y2="37931"/>
                        <a14:foregroundMark x1="24947" y1="54310" x2="25265" y2="56034"/>
                        <a14:foregroundMark x1="21292" y1="67241" x2="21338" y2="68103"/>
                        <a14:foregroundMark x1="21199" y1="65517" x2="21292" y2="67241"/>
                        <a14:foregroundMark x1="21059" y1="62931" x2="21199" y2="65517"/>
                        <a14:foregroundMark x1="21013" y1="62069" x2="21059" y2="62931"/>
                        <a14:foregroundMark x1="20920" y1="60345" x2="21013" y2="62069"/>
                        <a14:foregroundMark x1="20594" y1="54310" x2="20920" y2="60345"/>
                        <a14:foregroundMark x1="20382" y1="53448" x2="17834" y2="52586"/>
                        <a14:foregroundMark x1="25739" y1="40517" x2="25796" y2="46552"/>
                        <a14:foregroundMark x1="25698" y1="36207" x2="25739" y2="40517"/>
                        <a14:foregroundMark x1="25690" y1="35345" x2="25698" y2="36207"/>
                        <a14:foregroundMark x1="39597" y1="46552" x2="39597" y2="46552"/>
                        <a14:foregroundMark x1="39915" y1="38793" x2="39278" y2="49138"/>
                        <a14:foregroundMark x1="42357" y1="32759" x2="44798" y2="31897"/>
                        <a14:foregroundMark x1="48620" y1="42241" x2="49363" y2="51724"/>
                        <a14:foregroundMark x1="41189" y1="45690" x2="41720" y2="54310"/>
                        <a14:foregroundMark x1="48301" y1="31897" x2="48938" y2="33621"/>
                        <a14:foregroundMark x1="50106" y1="35345" x2="50743" y2="40517"/>
                        <a14:foregroundMark x1="40446" y1="31897" x2="37580" y2="38793"/>
                        <a14:foregroundMark x1="48514" y1="31897" x2="51274" y2="41379"/>
                        <a14:foregroundMark x1="50849" y1="37931" x2="51168" y2="44828"/>
                        <a14:foregroundMark x1="51699" y1="49138" x2="51699" y2="51724"/>
                        <a14:foregroundMark x1="39490" y1="31034" x2="38854" y2="34483"/>
                        <a14:foregroundMark x1="36943" y1="49138" x2="37367" y2="53448"/>
                        <a14:foregroundMark x1="56157" y1="34483" x2="58599" y2="34483"/>
                        <a14:foregroundMark x1="56263" y1="58621" x2="58493" y2="62931"/>
                        <a14:foregroundMark x1="56980" y1="45196" x2="57188" y2="47414"/>
                        <a14:foregroundMark x1="55732" y1="31897" x2="56363" y2="38623"/>
                        <a14:foregroundMark x1="56502" y1="52586" x2="56369" y2="59483"/>
                        <a14:foregroundMark x1="56900" y1="31897" x2="56798" y2="37182"/>
                        <a14:foregroundMark x1="56582" y1="32759" x2="56051" y2="37069"/>
                        <a14:foregroundMark x1="59023" y1="55172" x2="59130" y2="63793"/>
                        <a14:foregroundMark x1="56051" y1="31034" x2="56476" y2="32759"/>
                        <a14:foregroundMark x1="62527" y1="31034" x2="63057" y2="37069"/>
                        <a14:foregroundMark x1="64862" y1="38793" x2="64862" y2="49697"/>
                        <a14:foregroundMark x1="64862" y1="33621" x2="64862" y2="38793"/>
                        <a14:foregroundMark x1="64015" y1="63226" x2="64650" y2="65517"/>
                        <a14:foregroundMark x1="62739" y1="58621" x2="63556" y2="61568"/>
                        <a14:foregroundMark x1="68025" y1="41609" x2="68896" y2="45690"/>
                        <a14:foregroundMark x1="66136" y1="32759" x2="67046" y2="37023"/>
                        <a14:foregroundMark x1="70382" y1="33621" x2="71975" y2="33621"/>
                        <a14:foregroundMark x1="73169" y1="40507" x2="73248" y2="65517"/>
                        <a14:foregroundMark x1="73142" y1="31897" x2="73160" y2="37666"/>
                        <a14:foregroundMark x1="75987" y1="36105" x2="77813" y2="42241"/>
                        <a14:foregroundMark x1="74735" y1="31897" x2="75736" y2="35260"/>
                        <a14:foregroundMark x1="79936" y1="34483" x2="78769" y2="52586"/>
                        <a14:foregroundMark x1="84501" y1="33621" x2="83439" y2="47414"/>
                        <a14:foregroundMark x1="83227" y1="62931" x2="86412" y2="63793"/>
                        <a14:foregroundMark x1="88641" y1="31897" x2="88960" y2="48276"/>
                        <a14:foregroundMark x1="88110" y1="56034" x2="88429" y2="55172"/>
                        <a14:foregroundMark x1="92251" y1="29310" x2="92357" y2="38793"/>
                        <a14:foregroundMark x1="96709" y1="31034" x2="96921" y2="34483"/>
                        <a14:foregroundMark x1="94374" y1="34483" x2="94374" y2="44828"/>
                        <a14:foregroundMark x1="92357" y1="56897" x2="94268" y2="66379"/>
                        <a14:foregroundMark x1="81635" y1="32759" x2="81635" y2="64655"/>
                        <a14:foregroundMark x1="75584" y1="57759" x2="75584" y2="65517"/>
                        <a14:backgroundMark x1="24841" y1="60345" x2="24841" y2="60345"/>
                        <a14:backgroundMark x1="20119" y1="50000" x2="20594" y2="50000"/>
                        <a14:backgroundMark x1="25478" y1="48276" x2="25478" y2="48276"/>
                        <a14:backgroundMark x1="24947" y1="40517" x2="24947" y2="40517"/>
                        <a14:backgroundMark x1="25478" y1="36207" x2="25478" y2="36207"/>
                        <a14:backgroundMark x1="21125" y1="62069" x2="21125" y2="62069"/>
                        <a14:backgroundMark x1="20701" y1="62931" x2="20701" y2="62931"/>
                        <a14:backgroundMark x1="21338" y1="65517" x2="21338" y2="65517"/>
                        <a14:backgroundMark x1="21231" y1="67241" x2="21231" y2="67241"/>
                        <a14:backgroundMark x1="21444" y1="68103" x2="21444" y2="68103"/>
                        <a14:backgroundMark x1="21019" y1="62931" x2="21019" y2="62931"/>
                        <a14:backgroundMark x1="20913" y1="60345" x2="20913" y2="60345"/>
                        <a14:backgroundMark x1="63907" y1="55172" x2="63907" y2="55172"/>
                        <a14:backgroundMark x1="66348" y1="38793" x2="66348" y2="38793"/>
                        <a14:backgroundMark x1="67304" y1="39655" x2="67304" y2="39655"/>
                        <a14:backgroundMark x1="67941" y1="40517" x2="67941" y2="40517"/>
                        <a14:backgroundMark x1="67410" y1="40517" x2="68047" y2="40517"/>
                        <a14:backgroundMark x1="66879" y1="38793" x2="68047" y2="41379"/>
                        <a14:backgroundMark x1="63588" y1="61207" x2="64119" y2="62069"/>
                        <a14:backgroundMark x1="57431" y1="50862" x2="57431" y2="50862"/>
                        <a14:backgroundMark x1="55520" y1="50000" x2="56688" y2="49138"/>
                        <a14:backgroundMark x1="57643" y1="47414" x2="57643" y2="52586"/>
                        <a14:backgroundMark x1="75796" y1="34483" x2="76115" y2="34483"/>
                        <a14:backgroundMark x1="72399" y1="39655" x2="72505" y2="42241"/>
                      </a14:backgroundRemoval>
                    </a14:imgEffect>
                  </a14:imgLayer>
                </a14:imgProps>
              </a:ext>
            </a:extLst>
          </a:blip>
          <a:srcRect r="71172" b="7774"/>
          <a:stretch/>
        </p:blipFill>
        <p:spPr>
          <a:xfrm>
            <a:off x="82845" y="6435731"/>
            <a:ext cx="968715" cy="381629"/>
          </a:xfrm>
          <a:prstGeom prst="rect">
            <a:avLst/>
          </a:prstGeom>
        </p:spPr>
      </p:pic>
      <p:sp>
        <p:nvSpPr>
          <p:cNvPr id="21" name="슬라이드 10 형태 2 그룹 2">
            <a:extLst>
              <a:ext uri="{FF2B5EF4-FFF2-40B4-BE49-F238E27FC236}">
                <a16:creationId xmlns:a16="http://schemas.microsoft.com/office/drawing/2014/main" id="{295FC626-1B83-4264-B648-803FC1A2FCAA}"/>
              </a:ext>
            </a:extLst>
          </p:cNvPr>
          <p:cNvSpPr txBox="1"/>
          <p:nvPr/>
        </p:nvSpPr>
        <p:spPr>
          <a:xfrm>
            <a:off x="709820" y="2334109"/>
            <a:ext cx="3415281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096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1)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퍼지집합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(fuzzy set)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2" name="슬라이드 10 형태 2 그룹 2">
            <a:extLst>
              <a:ext uri="{FF2B5EF4-FFF2-40B4-BE49-F238E27FC236}">
                <a16:creationId xmlns:a16="http://schemas.microsoft.com/office/drawing/2014/main" id="{0925ED4D-14C8-4315-99D7-B524D3BD7419}"/>
              </a:ext>
            </a:extLst>
          </p:cNvPr>
          <p:cNvSpPr txBox="1"/>
          <p:nvPr/>
        </p:nvSpPr>
        <p:spPr>
          <a:xfrm>
            <a:off x="4220974" y="4021399"/>
            <a:ext cx="1134774" cy="437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096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highlight>
                  <a:srgbClr val="FFD5D5"/>
                </a:highlight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소속함수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highlight>
                <a:srgbClr val="FFD5D5"/>
              </a:highlight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8" name="슬라이드 10 형태 2 그룹 2">
            <a:extLst>
              <a:ext uri="{FF2B5EF4-FFF2-40B4-BE49-F238E27FC236}">
                <a16:creationId xmlns:a16="http://schemas.microsoft.com/office/drawing/2014/main" id="{42B57B12-8418-457B-8AFE-C1FD47B2CE21}"/>
              </a:ext>
            </a:extLst>
          </p:cNvPr>
          <p:cNvSpPr txBox="1"/>
          <p:nvPr/>
        </p:nvSpPr>
        <p:spPr>
          <a:xfrm>
            <a:off x="1410982" y="1492082"/>
            <a:ext cx="3093641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096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highlight>
                  <a:srgbClr val="E2E2E2"/>
                </a:highlight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뜨겁다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highlight>
                  <a:srgbClr val="E2E2E2"/>
                </a:highlight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highlight>
                  <a:srgbClr val="E2E2E2"/>
                </a:highlight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차갑다</a:t>
            </a:r>
            <a:r>
              <a:rPr lang="en-US" altLang="ko-KR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highlight>
                  <a:srgbClr val="E2E2E2"/>
                </a:highlight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highlight>
                  <a:srgbClr val="E2E2E2"/>
                </a:highlight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두어 개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highlight>
                  <a:srgbClr val="E2E2E2"/>
                </a:highlight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highlight>
                  <a:srgbClr val="E2E2E2"/>
                </a:highlight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젊다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highlight>
                <a:srgbClr val="E2E2E2"/>
              </a:highlight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9" name="슬라이드 10 형태 2 그룹 2">
            <a:extLst>
              <a:ext uri="{FF2B5EF4-FFF2-40B4-BE49-F238E27FC236}">
                <a16:creationId xmlns:a16="http://schemas.microsoft.com/office/drawing/2014/main" id="{421DFBDB-C9A9-4315-A640-67BBCE5B2925}"/>
              </a:ext>
            </a:extLst>
          </p:cNvPr>
          <p:cNvSpPr txBox="1"/>
          <p:nvPr/>
        </p:nvSpPr>
        <p:spPr>
          <a:xfrm>
            <a:off x="757165" y="2991015"/>
            <a:ext cx="133290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096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FF3737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ex.</a:t>
            </a:r>
            <a:r>
              <a:rPr lang="ko-KR" altLang="en-US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3737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뜨거움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3737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0" name="슬라이드 10 형태 2 그룹 2">
            <a:extLst>
              <a:ext uri="{FF2B5EF4-FFF2-40B4-BE49-F238E27FC236}">
                <a16:creationId xmlns:a16="http://schemas.microsoft.com/office/drawing/2014/main" id="{25944B73-D81C-4208-942C-6647340F94E1}"/>
              </a:ext>
            </a:extLst>
          </p:cNvPr>
          <p:cNvSpPr txBox="1"/>
          <p:nvPr/>
        </p:nvSpPr>
        <p:spPr>
          <a:xfrm>
            <a:off x="765760" y="3611357"/>
            <a:ext cx="3041605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096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100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°C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가 뜨거운 정도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: 1.0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1" name="슬라이드 10 형태 2 그룹 2">
            <a:extLst>
              <a:ext uri="{FF2B5EF4-FFF2-40B4-BE49-F238E27FC236}">
                <a16:creationId xmlns:a16="http://schemas.microsoft.com/office/drawing/2014/main" id="{DF2216D5-8E68-4E55-B0BC-149F09E750F1}"/>
              </a:ext>
            </a:extLst>
          </p:cNvPr>
          <p:cNvSpPr txBox="1"/>
          <p:nvPr/>
        </p:nvSpPr>
        <p:spPr>
          <a:xfrm>
            <a:off x="905842" y="3994070"/>
            <a:ext cx="3041605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1096990" latinLnBrk="0">
              <a:lnSpc>
                <a:spcPct val="120000"/>
              </a:lnSpc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75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°C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가 </a:t>
            </a:r>
            <a:r>
              <a:rPr lang="ko-KR" altLang="en-US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뜨거운 정도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: 0.8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2" name="슬라이드 10 형태 2 그룹 2">
            <a:extLst>
              <a:ext uri="{FF2B5EF4-FFF2-40B4-BE49-F238E27FC236}">
                <a16:creationId xmlns:a16="http://schemas.microsoft.com/office/drawing/2014/main" id="{CB51CC1D-CC43-493D-AE6D-AD2289E08580}"/>
              </a:ext>
            </a:extLst>
          </p:cNvPr>
          <p:cNvSpPr txBox="1"/>
          <p:nvPr/>
        </p:nvSpPr>
        <p:spPr>
          <a:xfrm>
            <a:off x="905842" y="4382521"/>
            <a:ext cx="2901523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1096990" latinLnBrk="0">
              <a:lnSpc>
                <a:spcPct val="120000"/>
              </a:lnSpc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30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°C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가 </a:t>
            </a:r>
            <a:r>
              <a:rPr lang="ko-KR" altLang="en-US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뜨거운 정도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: 0.3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3" name="슬라이드 10 형태 2 그룹 2">
            <a:extLst>
              <a:ext uri="{FF2B5EF4-FFF2-40B4-BE49-F238E27FC236}">
                <a16:creationId xmlns:a16="http://schemas.microsoft.com/office/drawing/2014/main" id="{214B3071-E8AA-4870-9A4D-CB70F97AC123}"/>
              </a:ext>
            </a:extLst>
          </p:cNvPr>
          <p:cNvSpPr txBox="1"/>
          <p:nvPr/>
        </p:nvSpPr>
        <p:spPr>
          <a:xfrm>
            <a:off x="1402334" y="5333147"/>
            <a:ext cx="4693666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096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“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뜨거움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” = {(100, 1.0), (75, 0.8), (30, 0.3)}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4" name="슬라이드 10 형태 2 그룹 2">
            <a:extLst>
              <a:ext uri="{FF2B5EF4-FFF2-40B4-BE49-F238E27FC236}">
                <a16:creationId xmlns:a16="http://schemas.microsoft.com/office/drawing/2014/main" id="{64FB2C06-649A-4616-90A8-7D476313BF2B}"/>
              </a:ext>
            </a:extLst>
          </p:cNvPr>
          <p:cNvSpPr txBox="1"/>
          <p:nvPr/>
        </p:nvSpPr>
        <p:spPr>
          <a:xfrm>
            <a:off x="4155819" y="4458443"/>
            <a:ext cx="3169019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096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퍼지집합에 속할 수 있는 가능성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0133AF76-2180-49B8-810A-A2095AC66632}"/>
              </a:ext>
            </a:extLst>
          </p:cNvPr>
          <p:cNvSpPr/>
          <p:nvPr/>
        </p:nvSpPr>
        <p:spPr>
          <a:xfrm rot="10800000" flipH="1">
            <a:off x="858078" y="5313106"/>
            <a:ext cx="471921" cy="405559"/>
          </a:xfrm>
          <a:prstGeom prst="rightArrow">
            <a:avLst/>
          </a:prstGeom>
          <a:solidFill>
            <a:srgbClr val="FF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중괄호 50">
            <a:extLst>
              <a:ext uri="{FF2B5EF4-FFF2-40B4-BE49-F238E27FC236}">
                <a16:creationId xmlns:a16="http://schemas.microsoft.com/office/drawing/2014/main" id="{0AAA95CF-7313-48F2-A57D-2B2ADF325216}"/>
              </a:ext>
            </a:extLst>
          </p:cNvPr>
          <p:cNvSpPr/>
          <p:nvPr/>
        </p:nvSpPr>
        <p:spPr>
          <a:xfrm>
            <a:off x="3817929" y="3705070"/>
            <a:ext cx="315625" cy="1083011"/>
          </a:xfrm>
          <a:prstGeom prst="rightBrace">
            <a:avLst/>
          </a:prstGeom>
          <a:ln w="19050">
            <a:solidFill>
              <a:srgbClr val="FF6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2FD025C-6671-421D-89B9-05B8C07208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20" y="1383101"/>
            <a:ext cx="549962" cy="54996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6078F51-F7BA-4D83-937F-B0370B31A1A3}"/>
              </a:ext>
            </a:extLst>
          </p:cNvPr>
          <p:cNvSpPr txBox="1"/>
          <p:nvPr/>
        </p:nvSpPr>
        <p:spPr>
          <a:xfrm>
            <a:off x="11678920" y="6576550"/>
            <a:ext cx="594360" cy="281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8103535-315D-4003-94C7-F7FFB7B228C0}" type="slidenum">
              <a:rPr lang="en-US" altLang="ko-KR" sz="1200" smtClean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fld>
            <a:r>
              <a:rPr lang="en-US" altLang="ko-KR" sz="12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/18</a:t>
            </a:r>
            <a:endParaRPr lang="ko-KR" altLang="en-US" sz="1200" dirty="0">
              <a:solidFill>
                <a:srgbClr val="59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F44F5AB-695B-49AF-B993-78BB9F4F3397}"/>
              </a:ext>
            </a:extLst>
          </p:cNvPr>
          <p:cNvGrpSpPr/>
          <p:nvPr/>
        </p:nvGrpSpPr>
        <p:grpSpPr>
          <a:xfrm>
            <a:off x="7045641" y="3656495"/>
            <a:ext cx="4725441" cy="1974637"/>
            <a:chOff x="581077" y="4512686"/>
            <a:chExt cx="4725441" cy="1974637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FCCB5C4-1428-4EFF-AD86-4F65004BF979}"/>
                </a:ext>
              </a:extLst>
            </p:cNvPr>
            <p:cNvGrpSpPr/>
            <p:nvPr/>
          </p:nvGrpSpPr>
          <p:grpSpPr>
            <a:xfrm>
              <a:off x="581077" y="4512686"/>
              <a:ext cx="4725441" cy="1974637"/>
              <a:chOff x="1050212" y="3220033"/>
              <a:chExt cx="9956164" cy="3372835"/>
            </a:xfrm>
          </p:grpSpPr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A2468C41-C1D4-47D6-AF60-D87B947DB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0573" y="5859024"/>
                <a:ext cx="889213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6">
                <a:extLst>
                  <a:ext uri="{FF2B5EF4-FFF2-40B4-BE49-F238E27FC236}">
                    <a16:creationId xmlns:a16="http://schemas.microsoft.com/office/drawing/2014/main" id="{6FE6037E-BAE6-46B5-B41E-F687C45E7A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42076" y="3852686"/>
                <a:ext cx="1556626" cy="2019130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6">
                <a:extLst>
                  <a:ext uri="{FF2B5EF4-FFF2-40B4-BE49-F238E27FC236}">
                    <a16:creationId xmlns:a16="http://schemas.microsoft.com/office/drawing/2014/main" id="{1BE56E69-5378-45B2-91CD-D13DD8FA8A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9882" y="3852687"/>
                <a:ext cx="1608084" cy="199355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7">
                <a:extLst>
                  <a:ext uri="{FF2B5EF4-FFF2-40B4-BE49-F238E27FC236}">
                    <a16:creationId xmlns:a16="http://schemas.microsoft.com/office/drawing/2014/main" id="{56767D7E-9C5D-4BE7-A315-A20AA16C54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98702" y="3852686"/>
                <a:ext cx="1465008" cy="0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">
                <a:extLst>
                  <a:ext uri="{FF2B5EF4-FFF2-40B4-BE49-F238E27FC236}">
                    <a16:creationId xmlns:a16="http://schemas.microsoft.com/office/drawing/2014/main" id="{67294F5D-2EBF-460E-AEC7-8637FCFBB4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68619" y="3852686"/>
                <a:ext cx="1325069" cy="201913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">
                <a:extLst>
                  <a:ext uri="{FF2B5EF4-FFF2-40B4-BE49-F238E27FC236}">
                    <a16:creationId xmlns:a16="http://schemas.microsoft.com/office/drawing/2014/main" id="{03CDB72F-8178-467B-BE77-51996C075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7883" y="3852686"/>
                <a:ext cx="1577565" cy="200633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7">
                <a:extLst>
                  <a:ext uri="{FF2B5EF4-FFF2-40B4-BE49-F238E27FC236}">
                    <a16:creationId xmlns:a16="http://schemas.microsoft.com/office/drawing/2014/main" id="{34B1E0AB-BA11-428C-9881-8A4F65D003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93688" y="3852686"/>
                <a:ext cx="1465008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AD3AE52-F7A5-4DF5-9219-35D974F6F687}"/>
                  </a:ext>
                </a:extLst>
              </p:cNvPr>
              <p:cNvSpPr txBox="1"/>
              <p:nvPr/>
            </p:nvSpPr>
            <p:spPr>
              <a:xfrm>
                <a:off x="1976696" y="3220033"/>
                <a:ext cx="1932152" cy="525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cold</a:t>
                </a:r>
                <a:endParaRPr kumimoji="1" lang="ko-Kore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E3317FC-9D60-4EBD-9F8D-E46D37F1595C}"/>
                  </a:ext>
                </a:extLst>
              </p:cNvPr>
              <p:cNvSpPr txBox="1"/>
              <p:nvPr/>
            </p:nvSpPr>
            <p:spPr>
              <a:xfrm>
                <a:off x="5573287" y="3224312"/>
                <a:ext cx="1804154" cy="525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warm</a:t>
                </a:r>
                <a:endParaRPr kumimoji="1" lang="ko-Kore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2B1BA2-E8C1-4769-A73F-D5896D03E820}"/>
                  </a:ext>
                </a:extLst>
              </p:cNvPr>
              <p:cNvSpPr txBox="1"/>
              <p:nvPr/>
            </p:nvSpPr>
            <p:spPr>
              <a:xfrm>
                <a:off x="9293492" y="3269591"/>
                <a:ext cx="1465002" cy="525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hot</a:t>
                </a:r>
                <a:endParaRPr kumimoji="1" lang="ko-Kore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03A8830-2555-4776-86FF-9E4BDEB6E31D}"/>
                  </a:ext>
                </a:extLst>
              </p:cNvPr>
              <p:cNvSpPr txBox="1"/>
              <p:nvPr/>
            </p:nvSpPr>
            <p:spPr>
              <a:xfrm>
                <a:off x="1050212" y="5580957"/>
                <a:ext cx="605232" cy="525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o</a:t>
                </a:r>
                <a:endParaRPr kumimoji="1" lang="ko-Kore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E3B4838-FE40-41B1-B052-FBEAC8D8A4DD}"/>
                  </a:ext>
                </a:extLst>
              </p:cNvPr>
              <p:cNvSpPr txBox="1"/>
              <p:nvPr/>
            </p:nvSpPr>
            <p:spPr>
              <a:xfrm>
                <a:off x="1050212" y="3512207"/>
                <a:ext cx="615366" cy="525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kumimoji="1" lang="ko-Kore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D6236CC-D838-4210-8E09-6B6D347E7ED3}"/>
                  </a:ext>
                </a:extLst>
              </p:cNvPr>
              <p:cNvSpPr txBox="1"/>
              <p:nvPr/>
            </p:nvSpPr>
            <p:spPr>
              <a:xfrm>
                <a:off x="7930634" y="6067161"/>
                <a:ext cx="3075742" cy="525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Temperature </a:t>
                </a:r>
                <a:r>
                  <a:rPr kumimoji="1" lang="en-US" altLang="ko-Kore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itchFamily="2" charset="2"/>
                  </a:rPr>
                  <a:t></a:t>
                </a:r>
                <a:endParaRPr kumimoji="1" lang="ko-Kore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56" name="직선 연결선 7">
              <a:extLst>
                <a:ext uri="{FF2B5EF4-FFF2-40B4-BE49-F238E27FC236}">
                  <a16:creationId xmlns:a16="http://schemas.microsoft.com/office/drawing/2014/main" id="{8E3B77A1-CA36-4BCB-9C73-C97EC64C61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7373" y="4882018"/>
              <a:ext cx="69532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260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391635" y="261371"/>
            <a:ext cx="545432" cy="523115"/>
            <a:chOff x="683572" y="1489348"/>
            <a:chExt cx="2638425" cy="2530474"/>
          </a:xfrm>
          <a:solidFill>
            <a:srgbClr val="FF3737"/>
          </a:solidFill>
        </p:grpSpPr>
        <p:sp>
          <p:nvSpPr>
            <p:cNvPr id="25" name="슬라이드 10 형태 6 그룹 1"/>
            <p:cNvSpPr>
              <a:spLocks/>
            </p:cNvSpPr>
            <p:nvPr/>
          </p:nvSpPr>
          <p:spPr bwMode="auto">
            <a:xfrm>
              <a:off x="683572" y="1489348"/>
              <a:ext cx="2638425" cy="1771652"/>
            </a:xfrm>
            <a:custGeom>
              <a:avLst/>
              <a:gdLst>
                <a:gd name="T0" fmla="*/ 0 w 16620"/>
                <a:gd name="T1" fmla="*/ 4462 h 11158"/>
                <a:gd name="T2" fmla="*/ 65 w 16620"/>
                <a:gd name="T3" fmla="*/ 4480 h 11158"/>
                <a:gd name="T4" fmla="*/ 128 w 16620"/>
                <a:gd name="T5" fmla="*/ 4494 h 11158"/>
                <a:gd name="T6" fmla="*/ 188 w 16620"/>
                <a:gd name="T7" fmla="*/ 4509 h 11158"/>
                <a:gd name="T8" fmla="*/ 246 w 16620"/>
                <a:gd name="T9" fmla="*/ 4521 h 11158"/>
                <a:gd name="T10" fmla="*/ 353 w 16620"/>
                <a:gd name="T11" fmla="*/ 4545 h 11158"/>
                <a:gd name="T12" fmla="*/ 450 w 16620"/>
                <a:gd name="T13" fmla="*/ 4568 h 11158"/>
                <a:gd name="T14" fmla="*/ 495 w 16620"/>
                <a:gd name="T15" fmla="*/ 4580 h 11158"/>
                <a:gd name="T16" fmla="*/ 538 w 16620"/>
                <a:gd name="T17" fmla="*/ 4591 h 11158"/>
                <a:gd name="T18" fmla="*/ 579 w 16620"/>
                <a:gd name="T19" fmla="*/ 4603 h 11158"/>
                <a:gd name="T20" fmla="*/ 616 w 16620"/>
                <a:gd name="T21" fmla="*/ 4616 h 11158"/>
                <a:gd name="T22" fmla="*/ 652 w 16620"/>
                <a:gd name="T23" fmla="*/ 4631 h 11158"/>
                <a:gd name="T24" fmla="*/ 686 w 16620"/>
                <a:gd name="T25" fmla="*/ 4645 h 11158"/>
                <a:gd name="T26" fmla="*/ 717 w 16620"/>
                <a:gd name="T27" fmla="*/ 4663 h 11158"/>
                <a:gd name="T28" fmla="*/ 747 w 16620"/>
                <a:gd name="T29" fmla="*/ 4682 h 11158"/>
                <a:gd name="T30" fmla="*/ 774 w 16620"/>
                <a:gd name="T31" fmla="*/ 4702 h 11158"/>
                <a:gd name="T32" fmla="*/ 799 w 16620"/>
                <a:gd name="T33" fmla="*/ 4725 h 11158"/>
                <a:gd name="T34" fmla="*/ 822 w 16620"/>
                <a:gd name="T35" fmla="*/ 4750 h 11158"/>
                <a:gd name="T36" fmla="*/ 843 w 16620"/>
                <a:gd name="T37" fmla="*/ 4779 h 11158"/>
                <a:gd name="T38" fmla="*/ 862 w 16620"/>
                <a:gd name="T39" fmla="*/ 4810 h 11158"/>
                <a:gd name="T40" fmla="*/ 880 w 16620"/>
                <a:gd name="T41" fmla="*/ 4845 h 11158"/>
                <a:gd name="T42" fmla="*/ 895 w 16620"/>
                <a:gd name="T43" fmla="*/ 4882 h 11158"/>
                <a:gd name="T44" fmla="*/ 909 w 16620"/>
                <a:gd name="T45" fmla="*/ 4924 h 11158"/>
                <a:gd name="T46" fmla="*/ 921 w 16620"/>
                <a:gd name="T47" fmla="*/ 4969 h 11158"/>
                <a:gd name="T48" fmla="*/ 932 w 16620"/>
                <a:gd name="T49" fmla="*/ 5019 h 11158"/>
                <a:gd name="T50" fmla="*/ 940 w 16620"/>
                <a:gd name="T51" fmla="*/ 5073 h 11158"/>
                <a:gd name="T52" fmla="*/ 947 w 16620"/>
                <a:gd name="T53" fmla="*/ 5133 h 11158"/>
                <a:gd name="T54" fmla="*/ 953 w 16620"/>
                <a:gd name="T55" fmla="*/ 5196 h 11158"/>
                <a:gd name="T56" fmla="*/ 956 w 16620"/>
                <a:gd name="T57" fmla="*/ 5264 h 11158"/>
                <a:gd name="T58" fmla="*/ 958 w 16620"/>
                <a:gd name="T59" fmla="*/ 5339 h 11158"/>
                <a:gd name="T60" fmla="*/ 959 w 16620"/>
                <a:gd name="T61" fmla="*/ 5419 h 11158"/>
                <a:gd name="T62" fmla="*/ 959 w 16620"/>
                <a:gd name="T63" fmla="*/ 11158 h 11158"/>
                <a:gd name="T64" fmla="*/ 1598 w 16620"/>
                <a:gd name="T65" fmla="*/ 11158 h 11158"/>
                <a:gd name="T66" fmla="*/ 1598 w 16620"/>
                <a:gd name="T67" fmla="*/ 5419 h 11158"/>
                <a:gd name="T68" fmla="*/ 8330 w 16620"/>
                <a:gd name="T69" fmla="*/ 9211 h 11158"/>
                <a:gd name="T70" fmla="*/ 16517 w 16620"/>
                <a:gd name="T71" fmla="*/ 4292 h 11158"/>
                <a:gd name="T72" fmla="*/ 16620 w 16620"/>
                <a:gd name="T73" fmla="*/ 3825 h 11158"/>
                <a:gd name="T74" fmla="*/ 8310 w 16620"/>
                <a:gd name="T75" fmla="*/ 0 h 11158"/>
                <a:gd name="T76" fmla="*/ 0 w 16620"/>
                <a:gd name="T77" fmla="*/ 3825 h 11158"/>
                <a:gd name="T78" fmla="*/ 0 w 16620"/>
                <a:gd name="T79" fmla="*/ 4462 h 1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20" h="11158">
                  <a:moveTo>
                    <a:pt x="0" y="4462"/>
                  </a:moveTo>
                  <a:lnTo>
                    <a:pt x="65" y="4480"/>
                  </a:lnTo>
                  <a:lnTo>
                    <a:pt x="128" y="4494"/>
                  </a:lnTo>
                  <a:lnTo>
                    <a:pt x="188" y="4509"/>
                  </a:lnTo>
                  <a:lnTo>
                    <a:pt x="246" y="4521"/>
                  </a:lnTo>
                  <a:lnTo>
                    <a:pt x="353" y="4545"/>
                  </a:lnTo>
                  <a:lnTo>
                    <a:pt x="450" y="4568"/>
                  </a:lnTo>
                  <a:lnTo>
                    <a:pt x="495" y="4580"/>
                  </a:lnTo>
                  <a:lnTo>
                    <a:pt x="538" y="4591"/>
                  </a:lnTo>
                  <a:lnTo>
                    <a:pt x="579" y="4603"/>
                  </a:lnTo>
                  <a:lnTo>
                    <a:pt x="616" y="4616"/>
                  </a:lnTo>
                  <a:lnTo>
                    <a:pt x="652" y="4631"/>
                  </a:lnTo>
                  <a:lnTo>
                    <a:pt x="686" y="4645"/>
                  </a:lnTo>
                  <a:lnTo>
                    <a:pt x="717" y="4663"/>
                  </a:lnTo>
                  <a:lnTo>
                    <a:pt x="747" y="4682"/>
                  </a:lnTo>
                  <a:lnTo>
                    <a:pt x="774" y="4702"/>
                  </a:lnTo>
                  <a:lnTo>
                    <a:pt x="799" y="4725"/>
                  </a:lnTo>
                  <a:lnTo>
                    <a:pt x="822" y="4750"/>
                  </a:lnTo>
                  <a:lnTo>
                    <a:pt x="843" y="4779"/>
                  </a:lnTo>
                  <a:lnTo>
                    <a:pt x="862" y="4810"/>
                  </a:lnTo>
                  <a:lnTo>
                    <a:pt x="880" y="4845"/>
                  </a:lnTo>
                  <a:lnTo>
                    <a:pt x="895" y="4882"/>
                  </a:lnTo>
                  <a:lnTo>
                    <a:pt x="909" y="4924"/>
                  </a:lnTo>
                  <a:lnTo>
                    <a:pt x="921" y="4969"/>
                  </a:lnTo>
                  <a:lnTo>
                    <a:pt x="932" y="5019"/>
                  </a:lnTo>
                  <a:lnTo>
                    <a:pt x="940" y="5073"/>
                  </a:lnTo>
                  <a:lnTo>
                    <a:pt x="947" y="5133"/>
                  </a:lnTo>
                  <a:lnTo>
                    <a:pt x="953" y="5196"/>
                  </a:lnTo>
                  <a:lnTo>
                    <a:pt x="956" y="5264"/>
                  </a:lnTo>
                  <a:lnTo>
                    <a:pt x="958" y="5339"/>
                  </a:lnTo>
                  <a:lnTo>
                    <a:pt x="959" y="5419"/>
                  </a:lnTo>
                  <a:lnTo>
                    <a:pt x="959" y="11158"/>
                  </a:lnTo>
                  <a:lnTo>
                    <a:pt x="1598" y="11158"/>
                  </a:lnTo>
                  <a:lnTo>
                    <a:pt x="1598" y="5419"/>
                  </a:lnTo>
                  <a:lnTo>
                    <a:pt x="8330" y="9211"/>
                  </a:lnTo>
                  <a:lnTo>
                    <a:pt x="16517" y="4292"/>
                  </a:lnTo>
                  <a:lnTo>
                    <a:pt x="16620" y="3825"/>
                  </a:lnTo>
                  <a:lnTo>
                    <a:pt x="8310" y="0"/>
                  </a:lnTo>
                  <a:lnTo>
                    <a:pt x="0" y="3825"/>
                  </a:lnTo>
                  <a:lnTo>
                    <a:pt x="0" y="446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6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36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sp>
          <p:nvSpPr>
            <p:cNvPr id="26" name="슬라이드 10 형태 6 그룹 2"/>
            <p:cNvSpPr>
              <a:spLocks/>
            </p:cNvSpPr>
            <p:nvPr/>
          </p:nvSpPr>
          <p:spPr bwMode="auto">
            <a:xfrm>
              <a:off x="1039168" y="2502171"/>
              <a:ext cx="1927229" cy="1517651"/>
            </a:xfrm>
            <a:custGeom>
              <a:avLst/>
              <a:gdLst>
                <a:gd name="T0" fmla="*/ 11030 w 12146"/>
                <a:gd name="T1" fmla="*/ 4122 h 9555"/>
                <a:gd name="T2" fmla="*/ 11252 w 12146"/>
                <a:gd name="T3" fmla="*/ 4107 h 9555"/>
                <a:gd name="T4" fmla="*/ 11385 w 12146"/>
                <a:gd name="T5" fmla="*/ 4096 h 9555"/>
                <a:gd name="T6" fmla="*/ 11507 w 12146"/>
                <a:gd name="T7" fmla="*/ 4083 h 9555"/>
                <a:gd name="T8" fmla="*/ 11617 w 12146"/>
                <a:gd name="T9" fmla="*/ 4065 h 9555"/>
                <a:gd name="T10" fmla="*/ 11717 w 12146"/>
                <a:gd name="T11" fmla="*/ 4041 h 9555"/>
                <a:gd name="T12" fmla="*/ 11805 w 12146"/>
                <a:gd name="T13" fmla="*/ 4010 h 9555"/>
                <a:gd name="T14" fmla="*/ 11883 w 12146"/>
                <a:gd name="T15" fmla="*/ 3968 h 9555"/>
                <a:gd name="T16" fmla="*/ 11949 w 12146"/>
                <a:gd name="T17" fmla="*/ 3916 h 9555"/>
                <a:gd name="T18" fmla="*/ 12006 w 12146"/>
                <a:gd name="T19" fmla="*/ 3851 h 9555"/>
                <a:gd name="T20" fmla="*/ 12053 w 12146"/>
                <a:gd name="T21" fmla="*/ 3771 h 9555"/>
                <a:gd name="T22" fmla="*/ 12090 w 12146"/>
                <a:gd name="T23" fmla="*/ 3673 h 9555"/>
                <a:gd name="T24" fmla="*/ 12117 w 12146"/>
                <a:gd name="T25" fmla="*/ 3559 h 9555"/>
                <a:gd name="T26" fmla="*/ 12136 w 12146"/>
                <a:gd name="T27" fmla="*/ 3423 h 9555"/>
                <a:gd name="T28" fmla="*/ 12144 w 12146"/>
                <a:gd name="T29" fmla="*/ 3266 h 9555"/>
                <a:gd name="T30" fmla="*/ 12146 w 12146"/>
                <a:gd name="T31" fmla="*/ 309 h 9555"/>
                <a:gd name="T32" fmla="*/ 6081 w 12146"/>
                <a:gd name="T33" fmla="*/ 3512 h 9555"/>
                <a:gd name="T34" fmla="*/ 0 w 12146"/>
                <a:gd name="T35" fmla="*/ 309 h 9555"/>
                <a:gd name="T36" fmla="*/ 0 w 12146"/>
                <a:gd name="T37" fmla="*/ 3259 h 9555"/>
                <a:gd name="T38" fmla="*/ 7 w 12146"/>
                <a:gd name="T39" fmla="*/ 3402 h 9555"/>
                <a:gd name="T40" fmla="*/ 19 w 12146"/>
                <a:gd name="T41" fmla="*/ 3524 h 9555"/>
                <a:gd name="T42" fmla="*/ 38 w 12146"/>
                <a:gd name="T43" fmla="*/ 3628 h 9555"/>
                <a:gd name="T44" fmla="*/ 64 w 12146"/>
                <a:gd name="T45" fmla="*/ 3715 h 9555"/>
                <a:gd name="T46" fmla="*/ 97 w 12146"/>
                <a:gd name="T47" fmla="*/ 3788 h 9555"/>
                <a:gd name="T48" fmla="*/ 137 w 12146"/>
                <a:gd name="T49" fmla="*/ 3847 h 9555"/>
                <a:gd name="T50" fmla="*/ 185 w 12146"/>
                <a:gd name="T51" fmla="*/ 3896 h 9555"/>
                <a:gd name="T52" fmla="*/ 241 w 12146"/>
                <a:gd name="T53" fmla="*/ 3935 h 9555"/>
                <a:gd name="T54" fmla="*/ 307 w 12146"/>
                <a:gd name="T55" fmla="*/ 3967 h 9555"/>
                <a:gd name="T56" fmla="*/ 381 w 12146"/>
                <a:gd name="T57" fmla="*/ 3994 h 9555"/>
                <a:gd name="T58" fmla="*/ 464 w 12146"/>
                <a:gd name="T59" fmla="*/ 4018 h 9555"/>
                <a:gd name="T60" fmla="*/ 606 w 12146"/>
                <a:gd name="T61" fmla="*/ 4051 h 9555"/>
                <a:gd name="T62" fmla="*/ 771 w 12146"/>
                <a:gd name="T63" fmla="*/ 4089 h 9555"/>
                <a:gd name="T64" fmla="*/ 894 w 12146"/>
                <a:gd name="T65" fmla="*/ 4118 h 9555"/>
                <a:gd name="T66" fmla="*/ 959 w 12146"/>
                <a:gd name="T67" fmla="*/ 7005 h 9555"/>
                <a:gd name="T68" fmla="*/ 2557 w 12146"/>
                <a:gd name="T69" fmla="*/ 9555 h 9555"/>
                <a:gd name="T70" fmla="*/ 4794 w 12146"/>
                <a:gd name="T71" fmla="*/ 7005 h 9555"/>
                <a:gd name="T72" fmla="*/ 7352 w 12146"/>
                <a:gd name="T73" fmla="*/ 9555 h 9555"/>
                <a:gd name="T74" fmla="*/ 9589 w 12146"/>
                <a:gd name="T75" fmla="*/ 7005 h 9555"/>
                <a:gd name="T76" fmla="*/ 10867 w 12146"/>
                <a:gd name="T77" fmla="*/ 4135 h 9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146" h="9555">
                  <a:moveTo>
                    <a:pt x="10867" y="4135"/>
                  </a:moveTo>
                  <a:lnTo>
                    <a:pt x="11030" y="4122"/>
                  </a:lnTo>
                  <a:lnTo>
                    <a:pt x="11182" y="4112"/>
                  </a:lnTo>
                  <a:lnTo>
                    <a:pt x="11252" y="4107"/>
                  </a:lnTo>
                  <a:lnTo>
                    <a:pt x="11321" y="4101"/>
                  </a:lnTo>
                  <a:lnTo>
                    <a:pt x="11385" y="4096"/>
                  </a:lnTo>
                  <a:lnTo>
                    <a:pt x="11447" y="4090"/>
                  </a:lnTo>
                  <a:lnTo>
                    <a:pt x="11507" y="4083"/>
                  </a:lnTo>
                  <a:lnTo>
                    <a:pt x="11564" y="4074"/>
                  </a:lnTo>
                  <a:lnTo>
                    <a:pt x="11617" y="4065"/>
                  </a:lnTo>
                  <a:lnTo>
                    <a:pt x="11669" y="4054"/>
                  </a:lnTo>
                  <a:lnTo>
                    <a:pt x="11717" y="4041"/>
                  </a:lnTo>
                  <a:lnTo>
                    <a:pt x="11762" y="4027"/>
                  </a:lnTo>
                  <a:lnTo>
                    <a:pt x="11805" y="4010"/>
                  </a:lnTo>
                  <a:lnTo>
                    <a:pt x="11845" y="3990"/>
                  </a:lnTo>
                  <a:lnTo>
                    <a:pt x="11883" y="3968"/>
                  </a:lnTo>
                  <a:lnTo>
                    <a:pt x="11917" y="3943"/>
                  </a:lnTo>
                  <a:lnTo>
                    <a:pt x="11949" y="3916"/>
                  </a:lnTo>
                  <a:lnTo>
                    <a:pt x="11979" y="3885"/>
                  </a:lnTo>
                  <a:lnTo>
                    <a:pt x="12006" y="3851"/>
                  </a:lnTo>
                  <a:lnTo>
                    <a:pt x="12031" y="3812"/>
                  </a:lnTo>
                  <a:lnTo>
                    <a:pt x="12053" y="3771"/>
                  </a:lnTo>
                  <a:lnTo>
                    <a:pt x="12073" y="3724"/>
                  </a:lnTo>
                  <a:lnTo>
                    <a:pt x="12090" y="3673"/>
                  </a:lnTo>
                  <a:lnTo>
                    <a:pt x="12105" y="3618"/>
                  </a:lnTo>
                  <a:lnTo>
                    <a:pt x="12117" y="3559"/>
                  </a:lnTo>
                  <a:lnTo>
                    <a:pt x="12128" y="3493"/>
                  </a:lnTo>
                  <a:lnTo>
                    <a:pt x="12136" y="3423"/>
                  </a:lnTo>
                  <a:lnTo>
                    <a:pt x="12141" y="3347"/>
                  </a:lnTo>
                  <a:lnTo>
                    <a:pt x="12144" y="3266"/>
                  </a:lnTo>
                  <a:lnTo>
                    <a:pt x="12146" y="3179"/>
                  </a:lnTo>
                  <a:lnTo>
                    <a:pt x="12146" y="309"/>
                  </a:lnTo>
                  <a:lnTo>
                    <a:pt x="11973" y="19"/>
                  </a:lnTo>
                  <a:lnTo>
                    <a:pt x="6081" y="3512"/>
                  </a:lnTo>
                  <a:lnTo>
                    <a:pt x="182" y="0"/>
                  </a:lnTo>
                  <a:lnTo>
                    <a:pt x="0" y="309"/>
                  </a:lnTo>
                  <a:lnTo>
                    <a:pt x="0" y="3179"/>
                  </a:lnTo>
                  <a:lnTo>
                    <a:pt x="0" y="3259"/>
                  </a:lnTo>
                  <a:lnTo>
                    <a:pt x="4" y="3332"/>
                  </a:lnTo>
                  <a:lnTo>
                    <a:pt x="7" y="3402"/>
                  </a:lnTo>
                  <a:lnTo>
                    <a:pt x="12" y="3465"/>
                  </a:lnTo>
                  <a:lnTo>
                    <a:pt x="19" y="3524"/>
                  </a:lnTo>
                  <a:lnTo>
                    <a:pt x="27" y="3579"/>
                  </a:lnTo>
                  <a:lnTo>
                    <a:pt x="38" y="3628"/>
                  </a:lnTo>
                  <a:lnTo>
                    <a:pt x="50" y="3673"/>
                  </a:lnTo>
                  <a:lnTo>
                    <a:pt x="64" y="3715"/>
                  </a:lnTo>
                  <a:lnTo>
                    <a:pt x="79" y="3753"/>
                  </a:lnTo>
                  <a:lnTo>
                    <a:pt x="97" y="3788"/>
                  </a:lnTo>
                  <a:lnTo>
                    <a:pt x="116" y="3819"/>
                  </a:lnTo>
                  <a:lnTo>
                    <a:pt x="137" y="3847"/>
                  </a:lnTo>
                  <a:lnTo>
                    <a:pt x="160" y="3873"/>
                  </a:lnTo>
                  <a:lnTo>
                    <a:pt x="185" y="3896"/>
                  </a:lnTo>
                  <a:lnTo>
                    <a:pt x="212" y="3916"/>
                  </a:lnTo>
                  <a:lnTo>
                    <a:pt x="241" y="3935"/>
                  </a:lnTo>
                  <a:lnTo>
                    <a:pt x="274" y="3952"/>
                  </a:lnTo>
                  <a:lnTo>
                    <a:pt x="307" y="3967"/>
                  </a:lnTo>
                  <a:lnTo>
                    <a:pt x="343" y="3982"/>
                  </a:lnTo>
                  <a:lnTo>
                    <a:pt x="381" y="3994"/>
                  </a:lnTo>
                  <a:lnTo>
                    <a:pt x="421" y="4007"/>
                  </a:lnTo>
                  <a:lnTo>
                    <a:pt x="464" y="4018"/>
                  </a:lnTo>
                  <a:lnTo>
                    <a:pt x="508" y="4030"/>
                  </a:lnTo>
                  <a:lnTo>
                    <a:pt x="606" y="4051"/>
                  </a:lnTo>
                  <a:lnTo>
                    <a:pt x="713" y="4075"/>
                  </a:lnTo>
                  <a:lnTo>
                    <a:pt x="771" y="4089"/>
                  </a:lnTo>
                  <a:lnTo>
                    <a:pt x="831" y="4102"/>
                  </a:lnTo>
                  <a:lnTo>
                    <a:pt x="894" y="4118"/>
                  </a:lnTo>
                  <a:lnTo>
                    <a:pt x="959" y="4135"/>
                  </a:lnTo>
                  <a:lnTo>
                    <a:pt x="959" y="7005"/>
                  </a:lnTo>
                  <a:lnTo>
                    <a:pt x="2557" y="7005"/>
                  </a:lnTo>
                  <a:lnTo>
                    <a:pt x="2557" y="9555"/>
                  </a:lnTo>
                  <a:lnTo>
                    <a:pt x="4794" y="9555"/>
                  </a:lnTo>
                  <a:lnTo>
                    <a:pt x="4794" y="7005"/>
                  </a:lnTo>
                  <a:lnTo>
                    <a:pt x="7352" y="7005"/>
                  </a:lnTo>
                  <a:lnTo>
                    <a:pt x="7352" y="9555"/>
                  </a:lnTo>
                  <a:lnTo>
                    <a:pt x="9589" y="9555"/>
                  </a:lnTo>
                  <a:lnTo>
                    <a:pt x="9589" y="7005"/>
                  </a:lnTo>
                  <a:lnTo>
                    <a:pt x="10867" y="7005"/>
                  </a:lnTo>
                  <a:lnTo>
                    <a:pt x="10867" y="413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6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36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sp>
        <p:nvSpPr>
          <p:cNvPr id="24" name="슬라이드 10 형태 6 그룹 3"/>
          <p:cNvSpPr txBox="1"/>
          <p:nvPr/>
        </p:nvSpPr>
        <p:spPr>
          <a:xfrm>
            <a:off x="937070" y="282863"/>
            <a:ext cx="1401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096990" latinLnBrk="0">
              <a:defRPr/>
            </a:pPr>
            <a:r>
              <a:rPr lang="ko-KR" altLang="en-US" sz="2400" b="1" dirty="0" err="1">
                <a:solidFill>
                  <a:prstClr val="black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퍼지이론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34" charset="-127"/>
              <a:ea typeface="나눔스퀘어 Extra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706E5FB-8D9D-44D3-98A2-118B5E4C95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83" b="87069" l="2654" r="96921">
                        <a14:foregroundMark x1="7006" y1="61207" x2="3397" y2="76724"/>
                        <a14:foregroundMark x1="2866" y1="25862" x2="4671" y2="22414"/>
                        <a14:foregroundMark x1="12527" y1="35345" x2="15817" y2="35345"/>
                        <a14:foregroundMark x1="14331" y1="40517" x2="15499" y2="52586"/>
                        <a14:foregroundMark x1="14119" y1="54310" x2="14119" y2="63793"/>
                        <a14:foregroundMark x1="19427" y1="34483" x2="17410" y2="34483"/>
                        <a14:foregroundMark x1="20594" y1="33621" x2="20632" y2="37632"/>
                        <a14:foregroundMark x1="23567" y1="32759" x2="23567" y2="37931"/>
                        <a14:foregroundMark x1="24947" y1="54310" x2="25265" y2="56034"/>
                        <a14:foregroundMark x1="21292" y1="67241" x2="21338" y2="68103"/>
                        <a14:foregroundMark x1="21199" y1="65517" x2="21292" y2="67241"/>
                        <a14:foregroundMark x1="21059" y1="62931" x2="21199" y2="65517"/>
                        <a14:foregroundMark x1="21013" y1="62069" x2="21059" y2="62931"/>
                        <a14:foregroundMark x1="20920" y1="60345" x2="21013" y2="62069"/>
                        <a14:foregroundMark x1="20594" y1="54310" x2="20920" y2="60345"/>
                        <a14:foregroundMark x1="20382" y1="53448" x2="17834" y2="52586"/>
                        <a14:foregroundMark x1="25739" y1="40517" x2="25796" y2="46552"/>
                        <a14:foregroundMark x1="25698" y1="36207" x2="25739" y2="40517"/>
                        <a14:foregroundMark x1="25690" y1="35345" x2="25698" y2="36207"/>
                        <a14:foregroundMark x1="39597" y1="46552" x2="39597" y2="46552"/>
                        <a14:foregroundMark x1="39915" y1="38793" x2="39278" y2="49138"/>
                        <a14:foregroundMark x1="42357" y1="32759" x2="44798" y2="31897"/>
                        <a14:foregroundMark x1="48620" y1="42241" x2="49363" y2="51724"/>
                        <a14:foregroundMark x1="41189" y1="45690" x2="41720" y2="54310"/>
                        <a14:foregroundMark x1="48301" y1="31897" x2="48938" y2="33621"/>
                        <a14:foregroundMark x1="50106" y1="35345" x2="50743" y2="40517"/>
                        <a14:foregroundMark x1="40446" y1="31897" x2="37580" y2="38793"/>
                        <a14:foregroundMark x1="48514" y1="31897" x2="51274" y2="41379"/>
                        <a14:foregroundMark x1="50849" y1="37931" x2="51168" y2="44828"/>
                        <a14:foregroundMark x1="51699" y1="49138" x2="51699" y2="51724"/>
                        <a14:foregroundMark x1="39490" y1="31034" x2="38854" y2="34483"/>
                        <a14:foregroundMark x1="36943" y1="49138" x2="37367" y2="53448"/>
                        <a14:foregroundMark x1="56157" y1="34483" x2="58599" y2="34483"/>
                        <a14:foregroundMark x1="56263" y1="58621" x2="58493" y2="62931"/>
                        <a14:foregroundMark x1="56980" y1="45196" x2="57188" y2="47414"/>
                        <a14:foregroundMark x1="55732" y1="31897" x2="56363" y2="38623"/>
                        <a14:foregroundMark x1="56502" y1="52586" x2="56369" y2="59483"/>
                        <a14:foregroundMark x1="56900" y1="31897" x2="56798" y2="37182"/>
                        <a14:foregroundMark x1="56582" y1="32759" x2="56051" y2="37069"/>
                        <a14:foregroundMark x1="59023" y1="55172" x2="59130" y2="63793"/>
                        <a14:foregroundMark x1="56051" y1="31034" x2="56476" y2="32759"/>
                        <a14:foregroundMark x1="62527" y1="31034" x2="63057" y2="37069"/>
                        <a14:foregroundMark x1="64862" y1="38793" x2="64862" y2="49697"/>
                        <a14:foregroundMark x1="64862" y1="33621" x2="64862" y2="38793"/>
                        <a14:foregroundMark x1="64015" y1="63226" x2="64650" y2="65517"/>
                        <a14:foregroundMark x1="62739" y1="58621" x2="63556" y2="61568"/>
                        <a14:foregroundMark x1="68025" y1="41609" x2="68896" y2="45690"/>
                        <a14:foregroundMark x1="66136" y1="32759" x2="67046" y2="37023"/>
                        <a14:foregroundMark x1="70382" y1="33621" x2="71975" y2="33621"/>
                        <a14:foregroundMark x1="73169" y1="40507" x2="73248" y2="65517"/>
                        <a14:foregroundMark x1="73142" y1="31897" x2="73160" y2="37666"/>
                        <a14:foregroundMark x1="75987" y1="36105" x2="77813" y2="42241"/>
                        <a14:foregroundMark x1="74735" y1="31897" x2="75736" y2="35260"/>
                        <a14:foregroundMark x1="79936" y1="34483" x2="78769" y2="52586"/>
                        <a14:foregroundMark x1="84501" y1="33621" x2="83439" y2="47414"/>
                        <a14:foregroundMark x1="83227" y1="62931" x2="86412" y2="63793"/>
                        <a14:foregroundMark x1="88641" y1="31897" x2="88960" y2="48276"/>
                        <a14:foregroundMark x1="88110" y1="56034" x2="88429" y2="55172"/>
                        <a14:foregroundMark x1="92251" y1="29310" x2="92357" y2="38793"/>
                        <a14:foregroundMark x1="96709" y1="31034" x2="96921" y2="34483"/>
                        <a14:foregroundMark x1="94374" y1="34483" x2="94374" y2="44828"/>
                        <a14:foregroundMark x1="92357" y1="56897" x2="94268" y2="66379"/>
                        <a14:foregroundMark x1="81635" y1="32759" x2="81635" y2="64655"/>
                        <a14:foregroundMark x1="75584" y1="57759" x2="75584" y2="65517"/>
                        <a14:backgroundMark x1="24841" y1="60345" x2="24841" y2="60345"/>
                        <a14:backgroundMark x1="20119" y1="50000" x2="20594" y2="50000"/>
                        <a14:backgroundMark x1="25478" y1="48276" x2="25478" y2="48276"/>
                        <a14:backgroundMark x1="24947" y1="40517" x2="24947" y2="40517"/>
                        <a14:backgroundMark x1="25478" y1="36207" x2="25478" y2="36207"/>
                        <a14:backgroundMark x1="21125" y1="62069" x2="21125" y2="62069"/>
                        <a14:backgroundMark x1="20701" y1="62931" x2="20701" y2="62931"/>
                        <a14:backgroundMark x1="21338" y1="65517" x2="21338" y2="65517"/>
                        <a14:backgroundMark x1="21231" y1="67241" x2="21231" y2="67241"/>
                        <a14:backgroundMark x1="21444" y1="68103" x2="21444" y2="68103"/>
                        <a14:backgroundMark x1="21019" y1="62931" x2="21019" y2="62931"/>
                        <a14:backgroundMark x1="20913" y1="60345" x2="20913" y2="60345"/>
                        <a14:backgroundMark x1="63907" y1="55172" x2="63907" y2="55172"/>
                        <a14:backgroundMark x1="66348" y1="38793" x2="66348" y2="38793"/>
                        <a14:backgroundMark x1="67304" y1="39655" x2="67304" y2="39655"/>
                        <a14:backgroundMark x1="67941" y1="40517" x2="67941" y2="40517"/>
                        <a14:backgroundMark x1="67410" y1="40517" x2="68047" y2="40517"/>
                        <a14:backgroundMark x1="66879" y1="38793" x2="68047" y2="41379"/>
                        <a14:backgroundMark x1="63588" y1="61207" x2="64119" y2="62069"/>
                        <a14:backgroundMark x1="57431" y1="50862" x2="57431" y2="50862"/>
                        <a14:backgroundMark x1="55520" y1="50000" x2="56688" y2="49138"/>
                        <a14:backgroundMark x1="57643" y1="47414" x2="57643" y2="52586"/>
                        <a14:backgroundMark x1="75796" y1="34483" x2="76115" y2="34483"/>
                        <a14:backgroundMark x1="72399" y1="39655" x2="72505" y2="42241"/>
                      </a14:backgroundRemoval>
                    </a14:imgEffect>
                  </a14:imgLayer>
                </a14:imgProps>
              </a:ext>
            </a:extLst>
          </a:blip>
          <a:srcRect r="71172" b="7774"/>
          <a:stretch/>
        </p:blipFill>
        <p:spPr>
          <a:xfrm>
            <a:off x="82845" y="6435731"/>
            <a:ext cx="968715" cy="381629"/>
          </a:xfrm>
          <a:prstGeom prst="rect">
            <a:avLst/>
          </a:prstGeom>
        </p:spPr>
      </p:pic>
      <p:sp>
        <p:nvSpPr>
          <p:cNvPr id="27" name="슬라이드 10 형태 2 그룹 2">
            <a:extLst>
              <a:ext uri="{FF2B5EF4-FFF2-40B4-BE49-F238E27FC236}">
                <a16:creationId xmlns:a16="http://schemas.microsoft.com/office/drawing/2014/main" id="{495C7EE5-F8C1-4A90-8724-C61EDE362135}"/>
              </a:ext>
            </a:extLst>
          </p:cNvPr>
          <p:cNvSpPr txBox="1"/>
          <p:nvPr/>
        </p:nvSpPr>
        <p:spPr>
          <a:xfrm>
            <a:off x="465146" y="1222692"/>
            <a:ext cx="3304387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096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)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퍼지숫자</a:t>
            </a:r>
            <a:r>
              <a:rPr lang="en-US" altLang="ko-KR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(fuzzy number)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3" name="슬라이드 10 형태 2 그룹 2">
            <a:extLst>
              <a:ext uri="{FF2B5EF4-FFF2-40B4-BE49-F238E27FC236}">
                <a16:creationId xmlns:a16="http://schemas.microsoft.com/office/drawing/2014/main" id="{F40EFEAD-55EC-4D5F-86EF-5A4D7FD06286}"/>
              </a:ext>
            </a:extLst>
          </p:cNvPr>
          <p:cNvSpPr txBox="1"/>
          <p:nvPr/>
        </p:nvSpPr>
        <p:spPr>
          <a:xfrm>
            <a:off x="429654" y="2500987"/>
            <a:ext cx="3304387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096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FF6161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① 볼록</a:t>
            </a:r>
            <a:r>
              <a:rPr lang="en-US" altLang="ko-KR" sz="1600" dirty="0">
                <a:solidFill>
                  <a:srgbClr val="FF6161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 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6161"/>
                </a:solidFill>
                <a:effectLst/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② 정규화</a:t>
            </a:r>
            <a:r>
              <a:rPr lang="en-US" altLang="ko-KR" sz="1600" dirty="0">
                <a:solidFill>
                  <a:srgbClr val="FF6161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   </a:t>
            </a:r>
            <a:r>
              <a:rPr lang="ko-KR" altLang="en-US" sz="1600" dirty="0">
                <a:solidFill>
                  <a:srgbClr val="FF6161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③ 실수에서 정의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6161"/>
              </a:soli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2" name="슬라이드 10 형태 2 그룹 2">
            <a:extLst>
              <a:ext uri="{FF2B5EF4-FFF2-40B4-BE49-F238E27FC236}">
                <a16:creationId xmlns:a16="http://schemas.microsoft.com/office/drawing/2014/main" id="{F8092CC8-6D3C-4E3D-BD20-4B9F9D664DFD}"/>
              </a:ext>
            </a:extLst>
          </p:cNvPr>
          <p:cNvSpPr txBox="1"/>
          <p:nvPr/>
        </p:nvSpPr>
        <p:spPr>
          <a:xfrm>
            <a:off x="641658" y="1819937"/>
            <a:ext cx="4370624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096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특정한 조건을 만족할 때의 퍼지집합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413899C-2AD1-4150-982A-E479531E0978}"/>
              </a:ext>
            </a:extLst>
          </p:cNvPr>
          <p:cNvCxnSpPr/>
          <p:nvPr/>
        </p:nvCxnSpPr>
        <p:spPr>
          <a:xfrm>
            <a:off x="1289676" y="2200868"/>
            <a:ext cx="0" cy="252000"/>
          </a:xfrm>
          <a:prstGeom prst="straightConnector1">
            <a:avLst/>
          </a:prstGeom>
          <a:ln w="28575">
            <a:solidFill>
              <a:srgbClr val="FF61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ADFA86-C38D-44B0-965F-75D2CD843EE7}"/>
              </a:ext>
            </a:extLst>
          </p:cNvPr>
          <p:cNvSpPr/>
          <p:nvPr/>
        </p:nvSpPr>
        <p:spPr>
          <a:xfrm>
            <a:off x="715062" y="1873298"/>
            <a:ext cx="1137011" cy="327570"/>
          </a:xfrm>
          <a:prstGeom prst="rect">
            <a:avLst/>
          </a:prstGeom>
          <a:noFill/>
          <a:ln w="28575">
            <a:solidFill>
              <a:srgbClr val="FF6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슬라이드 10 형태 2 그룹 2">
            <a:extLst>
              <a:ext uri="{FF2B5EF4-FFF2-40B4-BE49-F238E27FC236}">
                <a16:creationId xmlns:a16="http://schemas.microsoft.com/office/drawing/2014/main" id="{BE5EE3BD-2638-4F4E-83C9-A2DF57D076F0}"/>
              </a:ext>
            </a:extLst>
          </p:cNvPr>
          <p:cNvSpPr txBox="1"/>
          <p:nvPr/>
        </p:nvSpPr>
        <p:spPr>
          <a:xfrm>
            <a:off x="6548563" y="627618"/>
            <a:ext cx="2206332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1096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highlight>
                  <a:srgbClr val="FFB9B9"/>
                </a:highlight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※ </a:t>
            </a:r>
            <a:r>
              <a:rPr lang="ko-KR" altLang="en-US" sz="20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highlight>
                  <a:srgbClr val="FFB9B9"/>
                </a:highlight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사다리꼴 </a:t>
            </a:r>
            <a:r>
              <a:rPr lang="ko-KR" altLang="en-US" sz="2000" dirty="0" err="1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highlight>
                  <a:srgbClr val="FFB9B9"/>
                </a:highlight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퍼지수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highlight>
                <a:srgbClr val="FFB9B9"/>
              </a:highlight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0" name="슬라이드 10 형태 2 그룹 2">
            <a:extLst>
              <a:ext uri="{FF2B5EF4-FFF2-40B4-BE49-F238E27FC236}">
                <a16:creationId xmlns:a16="http://schemas.microsoft.com/office/drawing/2014/main" id="{332C0265-7A9B-4E8D-9948-7B4EB36399C7}"/>
              </a:ext>
            </a:extLst>
          </p:cNvPr>
          <p:cNvSpPr txBox="1"/>
          <p:nvPr/>
        </p:nvSpPr>
        <p:spPr>
          <a:xfrm>
            <a:off x="707480" y="3202122"/>
            <a:ext cx="2452088" cy="107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1096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삼각 퍼지숫자</a:t>
            </a:r>
            <a:endParaRPr lang="en-US" altLang="ko-KR" dirty="0"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342900" marR="0" lvl="0" indent="-342900" algn="just" defTabSz="1096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effectLst/>
                <a:highlight>
                  <a:srgbClr val="FFD5D5"/>
                </a:highlight>
                <a:uLnTx/>
                <a:uFillTx/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사다리꼴 퍼지숫자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highlight>
                <a:srgbClr val="FFD5D5"/>
              </a:highlight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342900" marR="0" lvl="0" indent="-342900" algn="just" defTabSz="109699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L-R </a:t>
            </a:r>
            <a:r>
              <a:rPr lang="ko-KR" altLang="en-US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퍼지숫자</a:t>
            </a:r>
            <a:endParaRPr lang="en-US" altLang="ko-KR" dirty="0"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83" name="슬라이드 10 형태 2 그룹 2">
            <a:extLst>
              <a:ext uri="{FF2B5EF4-FFF2-40B4-BE49-F238E27FC236}">
                <a16:creationId xmlns:a16="http://schemas.microsoft.com/office/drawing/2014/main" id="{14B7D823-7BB0-47F0-8018-147468F1D841}"/>
              </a:ext>
            </a:extLst>
          </p:cNvPr>
          <p:cNvSpPr txBox="1"/>
          <p:nvPr/>
        </p:nvSpPr>
        <p:spPr>
          <a:xfrm>
            <a:off x="6548563" y="1214849"/>
            <a:ext cx="3855233" cy="66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1096990" latinLnBrk="0">
              <a:lnSpc>
                <a:spcPct val="120000"/>
              </a:lnSpc>
              <a:defRPr/>
            </a:pPr>
            <a:r>
              <a:rPr lang="ko-KR" altLang="en-US" sz="16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가장 큰 소속정도를 나타내는 지점을 </a:t>
            </a:r>
            <a:endParaRPr lang="en-US" altLang="ko-KR" sz="1600" dirty="0"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0" algn="just" defTabSz="1096990" latinLnBrk="0">
              <a:lnSpc>
                <a:spcPct val="120000"/>
              </a:lnSpc>
              <a:defRPr/>
            </a:pPr>
            <a:r>
              <a:rPr lang="ko-KR" altLang="en-US" sz="16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한 숫자가 아닌 범위로 나타내는 것이 타당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effectLst/>
              <a:uLnTx/>
              <a:uFillTx/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F1F745C3-94B9-41C9-A4AF-D4C50113E4F9}"/>
              </a:ext>
            </a:extLst>
          </p:cNvPr>
          <p:cNvGrpSpPr/>
          <p:nvPr/>
        </p:nvGrpSpPr>
        <p:grpSpPr>
          <a:xfrm>
            <a:off x="6592537" y="2026082"/>
            <a:ext cx="5197193" cy="3247472"/>
            <a:chOff x="5768887" y="2125212"/>
            <a:chExt cx="5197193" cy="3247472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6C20414-A0B8-4BE9-9346-1519D8C9F84E}"/>
                </a:ext>
              </a:extLst>
            </p:cNvPr>
            <p:cNvGrpSpPr/>
            <p:nvPr/>
          </p:nvGrpSpPr>
          <p:grpSpPr>
            <a:xfrm>
              <a:off x="5768887" y="2125212"/>
              <a:ext cx="5197193" cy="3216336"/>
              <a:chOff x="5846337" y="2920923"/>
              <a:chExt cx="5197193" cy="3216336"/>
            </a:xfrm>
          </p:grpSpPr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0DE0AB1F-7231-43E1-B261-37F66CB144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9762" y="3328987"/>
                <a:ext cx="0" cy="243894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8BB128C8-9B69-473D-BE95-06C798896A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9762" y="5767053"/>
                <a:ext cx="455069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2D08E9E-6048-42F0-82A2-581D52750D08}"/>
                  </a:ext>
                </a:extLst>
              </p:cNvPr>
              <p:cNvSpPr txBox="1"/>
              <p:nvPr/>
            </p:nvSpPr>
            <p:spPr>
              <a:xfrm>
                <a:off x="5928185" y="3743386"/>
                <a:ext cx="392414" cy="22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1</a:t>
                </a:r>
                <a:endParaRPr lang="ko-KR" altLang="en-US" sz="1600" dirty="0"/>
              </a:p>
            </p:txBody>
          </p:sp>
          <p:cxnSp>
            <p:nvCxnSpPr>
              <p:cNvPr id="58" name="직선 연결선 6">
                <a:extLst>
                  <a:ext uri="{FF2B5EF4-FFF2-40B4-BE49-F238E27FC236}">
                    <a16:creationId xmlns:a16="http://schemas.microsoft.com/office/drawing/2014/main" id="{7064830E-6347-41CD-8245-6694801C62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58076" y="3851763"/>
                <a:ext cx="825579" cy="1916164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7">
                <a:extLst>
                  <a:ext uri="{FF2B5EF4-FFF2-40B4-BE49-F238E27FC236}">
                    <a16:creationId xmlns:a16="http://schemas.microsoft.com/office/drawing/2014/main" id="{EB86094B-644C-46B5-BAB6-E99AE0914C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61005" y="3851763"/>
                <a:ext cx="1197535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9">
                <a:extLst>
                  <a:ext uri="{FF2B5EF4-FFF2-40B4-BE49-F238E27FC236}">
                    <a16:creationId xmlns:a16="http://schemas.microsoft.com/office/drawing/2014/main" id="{6720808F-AB58-450C-AF48-B547123CA6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6731" y="3849980"/>
                <a:ext cx="964458" cy="1911082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2DCDCE75-C18A-47D4-8CF6-CE119E8E58FF}"/>
                      </a:ext>
                    </a:extLst>
                  </p:cNvPr>
                  <p:cNvSpPr txBox="1"/>
                  <p:nvPr/>
                </p:nvSpPr>
                <p:spPr>
                  <a:xfrm>
                    <a:off x="7170865" y="3227257"/>
                    <a:ext cx="2627376" cy="3539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US" altLang="ko-KR" sz="17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7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altLang="ko-KR" sz="1700" b="1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sSub>
                            <m:sSubPr>
                              <m:ctrlPr>
                                <a:rPr lang="en-US" altLang="ko-KR" sz="17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7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7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ko-KR" sz="17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7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7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7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ko-KR" sz="17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7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7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7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ko-KR" sz="17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7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7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7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altLang="ko-KR" sz="17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ko-KR" sz="1700" b="1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2DCDCE75-C18A-47D4-8CF6-CE119E8E58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0865" y="3227257"/>
                    <a:ext cx="2627376" cy="35394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55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2" name="직선 연결선 10">
                <a:extLst>
                  <a:ext uri="{FF2B5EF4-FFF2-40B4-BE49-F238E27FC236}">
                    <a16:creationId xmlns:a16="http://schemas.microsoft.com/office/drawing/2014/main" id="{E267E9FF-77AE-473B-AEB3-4EFC88ED82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83655" y="3833892"/>
                <a:ext cx="0" cy="1916164"/>
              </a:xfrm>
              <a:prstGeom prst="line">
                <a:avLst/>
              </a:prstGeom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27">
                <a:extLst>
                  <a:ext uri="{FF2B5EF4-FFF2-40B4-BE49-F238E27FC236}">
                    <a16:creationId xmlns:a16="http://schemas.microsoft.com/office/drawing/2014/main" id="{75703B66-4BCD-4EB6-AD8D-7F8D91CDF4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58540" y="3833892"/>
                <a:ext cx="80371" cy="1933161"/>
              </a:xfrm>
              <a:prstGeom prst="line">
                <a:avLst/>
              </a:prstGeom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34">
                <a:extLst>
                  <a:ext uri="{FF2B5EF4-FFF2-40B4-BE49-F238E27FC236}">
                    <a16:creationId xmlns:a16="http://schemas.microsoft.com/office/drawing/2014/main" id="{C88F9D41-8642-4A05-A4EE-F26B956EE9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9907" y="3853767"/>
                <a:ext cx="1155731" cy="5255"/>
              </a:xfrm>
              <a:prstGeom prst="line">
                <a:avLst/>
              </a:prstGeom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B0078A1-525E-4DD4-81D4-141A7DB317C1}"/>
                      </a:ext>
                    </a:extLst>
                  </p:cNvPr>
                  <p:cNvSpPr txBox="1"/>
                  <p:nvPr/>
                </p:nvSpPr>
                <p:spPr>
                  <a:xfrm>
                    <a:off x="6516400" y="5750056"/>
                    <a:ext cx="433369" cy="2246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16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B0078A1-525E-4DD4-81D4-141A7DB317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6400" y="5750056"/>
                    <a:ext cx="433369" cy="2246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2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F2BF3EE9-0EAE-480A-9252-98DA4134048E}"/>
                      </a:ext>
                    </a:extLst>
                  </p:cNvPr>
                  <p:cNvSpPr txBox="1"/>
                  <p:nvPr/>
                </p:nvSpPr>
                <p:spPr>
                  <a:xfrm>
                    <a:off x="8634593" y="5750056"/>
                    <a:ext cx="433369" cy="2246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16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F2BF3EE9-0EAE-480A-9252-98DA413404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4593" y="5750056"/>
                    <a:ext cx="433369" cy="2246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52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A9EA0FF7-1927-402D-9EA8-821CAE9979A0}"/>
                      </a:ext>
                    </a:extLst>
                  </p:cNvPr>
                  <p:cNvSpPr txBox="1"/>
                  <p:nvPr/>
                </p:nvSpPr>
                <p:spPr>
                  <a:xfrm>
                    <a:off x="9533189" y="5750056"/>
                    <a:ext cx="433369" cy="2246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16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A9EA0FF7-1927-402D-9EA8-821CAE9979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33189" y="5750056"/>
                    <a:ext cx="433369" cy="2246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52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DD6F6EFC-D360-4265-94DF-EE9180F26E4D}"/>
                      </a:ext>
                    </a:extLst>
                  </p:cNvPr>
                  <p:cNvSpPr txBox="1"/>
                  <p:nvPr/>
                </p:nvSpPr>
                <p:spPr>
                  <a:xfrm>
                    <a:off x="7378564" y="5750056"/>
                    <a:ext cx="433369" cy="2246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1600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DD6F6EFC-D360-4265-94DF-EE9180F26E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8564" y="5750056"/>
                    <a:ext cx="433369" cy="2246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52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14080D7A-7D10-4E68-85E1-80AC35BCBF1F}"/>
                      </a:ext>
                    </a:extLst>
                  </p:cNvPr>
                  <p:cNvSpPr txBox="1"/>
                  <p:nvPr/>
                </p:nvSpPr>
                <p:spPr>
                  <a:xfrm>
                    <a:off x="10610161" y="5767927"/>
                    <a:ext cx="43336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US" altLang="ko-KR" dirty="0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14080D7A-7D10-4E68-85E1-80AC35BCBF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10161" y="5767927"/>
                    <a:ext cx="433369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32A38728-7182-4D74-B1D6-79845ED2004A}"/>
                      </a:ext>
                    </a:extLst>
                  </p:cNvPr>
                  <p:cNvSpPr txBox="1"/>
                  <p:nvPr/>
                </p:nvSpPr>
                <p:spPr>
                  <a:xfrm>
                    <a:off x="5846337" y="2920923"/>
                    <a:ext cx="76870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ko-KR" dirty="0"/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32A38728-7182-4D74-B1D6-79845ED20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46337" y="2920923"/>
                    <a:ext cx="768702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1587" b="-1639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5BECFEE-2A1E-42BA-8088-B7A930FC60BE}"/>
                </a:ext>
              </a:extLst>
            </p:cNvPr>
            <p:cNvSpPr txBox="1"/>
            <p:nvPr/>
          </p:nvSpPr>
          <p:spPr>
            <a:xfrm>
              <a:off x="6148419" y="5003352"/>
              <a:ext cx="5322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FF3737"/>
                  </a:solidFill>
                  <a:latin typeface="나눔스퀘어 Bold" panose="020B0600000101010101" pitchFamily="34" charset="-127"/>
                  <a:ea typeface="나눔스퀘어 Bold" panose="020B0600000101010101" pitchFamily="34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①</a:t>
              </a:r>
              <a:endParaRPr lang="ko-KR" altLang="en-US" dirty="0">
                <a:solidFill>
                  <a:srgbClr val="FF3737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F7BF9E5-92D3-4ECF-8349-155EEF7D454F}"/>
                </a:ext>
              </a:extLst>
            </p:cNvPr>
            <p:cNvSpPr txBox="1"/>
            <p:nvPr/>
          </p:nvSpPr>
          <p:spPr>
            <a:xfrm>
              <a:off x="6720012" y="3758515"/>
              <a:ext cx="5322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FF3737"/>
                  </a:solidFill>
                  <a:latin typeface="나눔스퀘어 Bold" panose="020B0600000101010101" pitchFamily="34" charset="-127"/>
                  <a:ea typeface="나눔스퀘어 Bold" panose="020B0600000101010101" pitchFamily="34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②</a:t>
              </a:r>
              <a:endParaRPr lang="ko-KR" altLang="en-US" dirty="0">
                <a:solidFill>
                  <a:srgbClr val="FF3737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183933D-6F4E-4266-805A-936F1C608C02}"/>
                </a:ext>
              </a:extLst>
            </p:cNvPr>
            <p:cNvSpPr txBox="1"/>
            <p:nvPr/>
          </p:nvSpPr>
          <p:spPr>
            <a:xfrm>
              <a:off x="7929173" y="3054269"/>
              <a:ext cx="5322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FF3737"/>
                  </a:solidFill>
                  <a:latin typeface="나눔스퀘어 Bold" panose="020B0600000101010101" pitchFamily="34" charset="-127"/>
                  <a:ea typeface="나눔스퀘어 Bold" panose="020B0600000101010101" pitchFamily="34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③</a:t>
              </a:r>
              <a:endParaRPr lang="ko-KR" altLang="en-US" dirty="0">
                <a:solidFill>
                  <a:srgbClr val="FF3737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152DEBB-D398-4899-9280-54AE6A8ADA34}"/>
                </a:ext>
              </a:extLst>
            </p:cNvPr>
            <p:cNvSpPr txBox="1"/>
            <p:nvPr/>
          </p:nvSpPr>
          <p:spPr>
            <a:xfrm>
              <a:off x="9171510" y="3752746"/>
              <a:ext cx="5322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FF3737"/>
                  </a:solidFill>
                  <a:latin typeface="나눔스퀘어 Bold" panose="020B0600000101010101" pitchFamily="34" charset="-127"/>
                  <a:ea typeface="나눔스퀘어 Bold" panose="020B0600000101010101" pitchFamily="34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④</a:t>
              </a:r>
              <a:endParaRPr lang="ko-KR" altLang="en-US" dirty="0">
                <a:solidFill>
                  <a:srgbClr val="FF3737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8FF4ADA-19EF-47FA-95EE-BA868B6CAF70}"/>
                </a:ext>
              </a:extLst>
            </p:cNvPr>
            <p:cNvSpPr txBox="1"/>
            <p:nvPr/>
          </p:nvSpPr>
          <p:spPr>
            <a:xfrm>
              <a:off x="9998162" y="4954345"/>
              <a:ext cx="5322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FF3737"/>
                  </a:solidFill>
                  <a:latin typeface="나눔스퀘어 Bold" panose="020B0600000101010101" pitchFamily="34" charset="-127"/>
                  <a:ea typeface="나눔스퀘어 Bold" panose="020B0600000101010101" pitchFamily="34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⑤</a:t>
              </a:r>
              <a:endParaRPr lang="ko-KR" altLang="en-US" dirty="0">
                <a:solidFill>
                  <a:srgbClr val="FF3737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3B106A9-FF29-4C2E-BBF8-B3CBA4FD8F66}"/>
                  </a:ext>
                </a:extLst>
              </p:cNvPr>
              <p:cNvSpPr txBox="1"/>
              <p:nvPr/>
            </p:nvSpPr>
            <p:spPr>
              <a:xfrm>
                <a:off x="6132485" y="5711532"/>
                <a:ext cx="949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3B106A9-FF29-4C2E-BBF8-B3CBA4FD8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85" y="5711532"/>
                <a:ext cx="949428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06CC1DB3-AB62-49E4-AAEA-64ED40FE0813}"/>
              </a:ext>
            </a:extLst>
          </p:cNvPr>
          <p:cNvGrpSpPr/>
          <p:nvPr/>
        </p:nvGrpSpPr>
        <p:grpSpPr>
          <a:xfrm>
            <a:off x="7074257" y="5507176"/>
            <a:ext cx="4074221" cy="958955"/>
            <a:chOff x="6082349" y="5459645"/>
            <a:chExt cx="4208553" cy="1084586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C7D3208-1CBB-4D74-9939-FDB49677D73A}"/>
                </a:ext>
              </a:extLst>
            </p:cNvPr>
            <p:cNvSpPr txBox="1"/>
            <p:nvPr/>
          </p:nvSpPr>
          <p:spPr>
            <a:xfrm>
              <a:off x="6094328" y="5488993"/>
              <a:ext cx="5322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FF3737"/>
                  </a:solidFill>
                  <a:latin typeface="나눔스퀘어 Bold" panose="020B0600000101010101" pitchFamily="34" charset="-127"/>
                  <a:ea typeface="나눔스퀘어 Bold" panose="020B0600000101010101" pitchFamily="34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①</a:t>
              </a:r>
              <a:endParaRPr lang="ko-KR" altLang="en-US" dirty="0">
                <a:solidFill>
                  <a:srgbClr val="FF3737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9D60499-9364-402F-BDEA-32D3793D577F}"/>
                    </a:ext>
                  </a:extLst>
                </p:cNvPr>
                <p:cNvSpPr txBox="1"/>
                <p:nvPr/>
              </p:nvSpPr>
              <p:spPr>
                <a:xfrm>
                  <a:off x="6506294" y="5465850"/>
                  <a:ext cx="47263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9D60499-9364-402F-BDEA-32D3793D57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6294" y="5465850"/>
                  <a:ext cx="472633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94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76C4214-0C08-468B-8FAE-BE753EC7195C}"/>
                </a:ext>
              </a:extLst>
            </p:cNvPr>
            <p:cNvSpPr txBox="1"/>
            <p:nvPr/>
          </p:nvSpPr>
          <p:spPr>
            <a:xfrm>
              <a:off x="6082349" y="5993816"/>
              <a:ext cx="5322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FF3737"/>
                  </a:solidFill>
                  <a:latin typeface="나눔스퀘어 Bold" panose="020B0600000101010101" pitchFamily="34" charset="-127"/>
                  <a:ea typeface="나눔스퀘어 Bold" panose="020B0600000101010101" pitchFamily="34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②</a:t>
              </a:r>
              <a:endParaRPr lang="ko-KR" altLang="en-US" dirty="0">
                <a:solidFill>
                  <a:srgbClr val="FF3737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CD676E1-F912-450E-8AC3-9791F1DF276E}"/>
                    </a:ext>
                  </a:extLst>
                </p:cNvPr>
                <p:cNvSpPr txBox="1"/>
                <p:nvPr/>
              </p:nvSpPr>
              <p:spPr>
                <a:xfrm>
                  <a:off x="6387402" y="5919096"/>
                  <a:ext cx="1093797" cy="6120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CD676E1-F912-450E-8AC3-9791F1DF27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7402" y="5919096"/>
                  <a:ext cx="1093797" cy="612027"/>
                </a:xfrm>
                <a:prstGeom prst="rect">
                  <a:avLst/>
                </a:prstGeom>
                <a:blipFill>
                  <a:blip r:embed="rId14"/>
                  <a:stretch>
                    <a:fillRect b="-56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FEA1695-D26D-47DB-9160-59EB84F0D3B7}"/>
                </a:ext>
              </a:extLst>
            </p:cNvPr>
            <p:cNvSpPr txBox="1"/>
            <p:nvPr/>
          </p:nvSpPr>
          <p:spPr>
            <a:xfrm>
              <a:off x="7749086" y="5466579"/>
              <a:ext cx="5322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FF3737"/>
                  </a:solidFill>
                  <a:latin typeface="나눔스퀘어 Bold" panose="020B0600000101010101" pitchFamily="34" charset="-127"/>
                  <a:ea typeface="나눔스퀘어 Bold" panose="020B0600000101010101" pitchFamily="34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③</a:t>
              </a:r>
              <a:endParaRPr lang="ko-KR" altLang="en-US" dirty="0">
                <a:solidFill>
                  <a:srgbClr val="FF3737"/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38EED83-E2A7-40A3-A660-02FF0FE9802D}"/>
                </a:ext>
              </a:extLst>
            </p:cNvPr>
            <p:cNvSpPr txBox="1"/>
            <p:nvPr/>
          </p:nvSpPr>
          <p:spPr>
            <a:xfrm>
              <a:off x="7749204" y="5993816"/>
              <a:ext cx="5322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FF3737"/>
                  </a:solidFill>
                  <a:latin typeface="나눔스퀘어 Bold" panose="020B0600000101010101" pitchFamily="34" charset="-127"/>
                  <a:ea typeface="나눔스퀘어 Bold" panose="020B0600000101010101" pitchFamily="34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④</a:t>
              </a:r>
              <a:endParaRPr lang="ko-KR" altLang="en-US" dirty="0">
                <a:solidFill>
                  <a:srgbClr val="FF3737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28019E7-445C-4602-89F7-0591F333FCE9}"/>
                    </a:ext>
                  </a:extLst>
                </p:cNvPr>
                <p:cNvSpPr txBox="1"/>
                <p:nvPr/>
              </p:nvSpPr>
              <p:spPr>
                <a:xfrm>
                  <a:off x="8071295" y="5932204"/>
                  <a:ext cx="1211906" cy="6120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28019E7-445C-4602-89F7-0591F333FC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1295" y="5932204"/>
                  <a:ext cx="1211906" cy="612027"/>
                </a:xfrm>
                <a:prstGeom prst="rect">
                  <a:avLst/>
                </a:prstGeom>
                <a:blipFill>
                  <a:blip r:embed="rId15"/>
                  <a:stretch>
                    <a:fillRect b="-56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A1B84D9-CB53-46C9-862A-86187C1A0B8E}"/>
                </a:ext>
              </a:extLst>
            </p:cNvPr>
            <p:cNvSpPr txBox="1"/>
            <p:nvPr/>
          </p:nvSpPr>
          <p:spPr>
            <a:xfrm>
              <a:off x="9403844" y="5465850"/>
              <a:ext cx="5322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FF3737"/>
                  </a:solidFill>
                  <a:latin typeface="나눔스퀘어 Bold" panose="020B0600000101010101" pitchFamily="34" charset="-127"/>
                  <a:ea typeface="나눔스퀘어 Bold" panose="020B0600000101010101" pitchFamily="34" charset="-127"/>
                  <a:cs typeface="Times New Roman" panose="02020603050405020304" pitchFamily="18" charset="0"/>
                  <a:sym typeface="Arial" panose="020B0604020202020204" pitchFamily="34" charset="0"/>
                </a:rPr>
                <a:t>⑤</a:t>
              </a:r>
              <a:endParaRPr lang="ko-KR" altLang="en-US" dirty="0">
                <a:solidFill>
                  <a:srgbClr val="FF3737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72D32547-F162-4FD3-A806-187812B119E0}"/>
                    </a:ext>
                  </a:extLst>
                </p:cNvPr>
                <p:cNvSpPr txBox="1"/>
                <p:nvPr/>
              </p:nvSpPr>
              <p:spPr>
                <a:xfrm>
                  <a:off x="8253016" y="5483920"/>
                  <a:ext cx="47263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72D32547-F162-4FD3-A806-187812B11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3016" y="5483920"/>
                  <a:ext cx="472633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94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C03A616-F7C1-4AA5-BFFC-30707FB9D8C1}"/>
                    </a:ext>
                  </a:extLst>
                </p:cNvPr>
                <p:cNvSpPr txBox="1"/>
                <p:nvPr/>
              </p:nvSpPr>
              <p:spPr>
                <a:xfrm>
                  <a:off x="9818269" y="5459645"/>
                  <a:ext cx="47263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C03A616-F7C1-4AA5-BFFC-30707FB9D8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8269" y="5459645"/>
                  <a:ext cx="472633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740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5491D7D-D280-4027-ADEA-847EA8128C53}"/>
              </a:ext>
            </a:extLst>
          </p:cNvPr>
          <p:cNvSpPr/>
          <p:nvPr/>
        </p:nvSpPr>
        <p:spPr>
          <a:xfrm>
            <a:off x="7035291" y="5458142"/>
            <a:ext cx="4242309" cy="1118407"/>
          </a:xfrm>
          <a:prstGeom prst="rect">
            <a:avLst/>
          </a:prstGeom>
          <a:noFill/>
          <a:ln w="25400">
            <a:solidFill>
              <a:srgbClr val="FF6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1A3B997-9275-0A46-9E95-D12598401B77}"/>
              </a:ext>
            </a:extLst>
          </p:cNvPr>
          <p:cNvSpPr/>
          <p:nvPr/>
        </p:nvSpPr>
        <p:spPr>
          <a:xfrm>
            <a:off x="3647476" y="2496733"/>
            <a:ext cx="2713622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096990" latinLnBrk="0">
              <a:lnSpc>
                <a:spcPct val="120000"/>
              </a:lnSpc>
            </a:pPr>
            <a:r>
              <a:rPr lang="ko-KR" altLang="en-US" sz="1600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highlight>
                  <a:srgbClr val="FFD5D5"/>
                </a:highlight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</a:rPr>
              <a:t>→ 일정한 구간에 있는 실수</a:t>
            </a:r>
            <a:endParaRPr lang="ko-Kore-KR" altLang="en-US" sz="1600" dirty="0">
              <a:gradFill>
                <a:gsLst>
                  <a:gs pos="0">
                    <a:srgbClr val="595959"/>
                  </a:gs>
                  <a:gs pos="100000">
                    <a:srgbClr val="595959"/>
                  </a:gs>
                </a:gsLst>
                <a:lin ang="5400000" scaled="0"/>
              </a:gradFill>
              <a:highlight>
                <a:srgbClr val="FFD5D5"/>
              </a:highlight>
              <a:latin typeface="나눔스퀘어 Bold" panose="020B0600000101010101" pitchFamily="34" charset="-127"/>
              <a:ea typeface="나눔스퀘어 Bold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8AABCC1-C2DB-46B3-AD1E-B20C82FCFF4A}"/>
              </a:ext>
            </a:extLst>
          </p:cNvPr>
          <p:cNvSpPr txBox="1"/>
          <p:nvPr/>
        </p:nvSpPr>
        <p:spPr>
          <a:xfrm>
            <a:off x="11678920" y="6576550"/>
            <a:ext cx="594360" cy="281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8103535-315D-4003-94C7-F7FFB7B228C0}" type="slidenum">
              <a:rPr lang="en-US" altLang="ko-KR" sz="1200" smtClean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fld>
            <a:r>
              <a:rPr lang="en-US" altLang="ko-KR" sz="1200" dirty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/18</a:t>
            </a:r>
            <a:endParaRPr lang="ko-KR" altLang="en-US" sz="1200" dirty="0">
              <a:solidFill>
                <a:srgbClr val="59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7A62D7-1909-4DE7-ABBB-F8D4A8515136}"/>
              </a:ext>
            </a:extLst>
          </p:cNvPr>
          <p:cNvSpPr txBox="1"/>
          <p:nvPr/>
        </p:nvSpPr>
        <p:spPr>
          <a:xfrm rot="5400000">
            <a:off x="1471064" y="4349886"/>
            <a:ext cx="473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gradFill>
                  <a:gsLst>
                    <a:gs pos="0">
                      <a:srgbClr val="595959"/>
                    </a:gs>
                    <a:gs pos="100000">
                      <a:srgbClr val="595959"/>
                    </a:gs>
                  </a:gsLst>
                  <a:lin ang="5400000" scaled="0"/>
                </a:gradFill>
                <a:latin typeface="나눔스퀘어 Bold" panose="020B0600000101010101" pitchFamily="34" charset="-127"/>
                <a:ea typeface="나눔스퀘어 Bold" panose="020B0600000101010101" pitchFamily="34" charset="-127"/>
                <a:cs typeface="Times New Roman" panose="02020603050405020304" pitchFamily="18" charset="0"/>
                <a:sym typeface="Arial" panose="020B0604020202020204" pitchFamily="34" charset="0"/>
              </a:rPr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8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theme/theme1.xml><?xml version="1.0" encoding="utf-8"?>
<a:theme xmlns:a="http://schemas.openxmlformats.org/drawingml/2006/main" name="office 테마 -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8">
      <a:majorFont>
        <a:latin typeface="맑은 고딕"/>
        <a:ea typeface="맑은 고딕"/>
        <a:cs typeface="맑은 고딕"/>
      </a:majorFont>
      <a:minorFont>
        <a:latin typeface="맑은 고딕"/>
        <a:ea typeface="맑은 고딕"/>
        <a:cs typeface="맑은 고딕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</TotalTime>
  <Words>1502</Words>
  <Application>Microsoft Office PowerPoint</Application>
  <PresentationFormat>와이드스크린</PresentationFormat>
  <Paragraphs>330</Paragraphs>
  <Slides>19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2" baseType="lpstr">
      <vt:lpstr>에스코어 드림 6 Bold</vt:lpstr>
      <vt:lpstr>나눔스퀘어 Bold</vt:lpstr>
      <vt:lpstr>Cambria Math</vt:lpstr>
      <vt:lpstr>Wingdings</vt:lpstr>
      <vt:lpstr>Calibri</vt:lpstr>
      <vt:lpstr>맑은 고딕</vt:lpstr>
      <vt:lpstr>Agency FB</vt:lpstr>
      <vt:lpstr>Arial</vt:lpstr>
      <vt:lpstr>나눔고딕 ExtraBold</vt:lpstr>
      <vt:lpstr>나눔스퀘어 ExtraBold</vt:lpstr>
      <vt:lpstr>나눔스퀘어</vt:lpstr>
      <vt:lpstr>Noto Sans KR Medium</vt:lpstr>
      <vt:lpstr>office 테마 - 1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(주)콘텐츠테이크아웃</Manager>
  <Company>(주)콘텐츠테이크아웃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(주)콘텐츠테이크아웃</dc:title>
  <dc:subject>(주)콘텐츠테이크아웃</dc:subject>
  <dc:creator>(주)콘텐츠테이크아웃</dc:creator>
  <cp:keywords>논문결론; 연구실시방안; 이론적고찰; 졸업논문; 졸업발표; 핵심기술;</cp:keywords>
  <dc:description>VAbJJJAbJVAbJV33Aa33Q33AaAbQ33V162Ac33V162Ac33V162Ac33V162Ac33V162Ac33AaVQ33V162Ac33Aa162Q33Aa33AaAaAaAaAaAa162AaAbAaAbAaAbAaAbAaAbAaAbJ162JJVV33J33JVJVJVJVJ33V87J162V87J162V87J162V86J161J161V86J162JJVL160V51V51X162JJVV95V95VVVVVVAnJAnJAnJV95JJJJJJJJJJJJVVVAaAaJ33J33J33AgJVJJVV33V33V33V33JVJVJVJVJJJJJJJJQ33Aa33AaAaAaAaAaAa162AaAbAaAbAaAbAaAbAaAbAaAbJ162JJVAfVAfVAfVAfVJJJJAzJJVV160V160V160AbAbAbJJJAaJJJAbJJJJJJJJAbJJJJJJ160J161J33J33J33J162JJVV33V33V33V33X162JJVAa33AbQVAbQVAbJVAbQVAbAbJJJVAa33Aa33AaAaLAaQ33Q33Q33Aa33AaAaAaAaAaAa162AaAbAaAbAaAbAaAbAaAbAaAbJ162JJVAaAaAaAaAaArArArArVVVVVVVVVVV33V33JJVV163V163V33V33V33V33AlAlAlAlAa162Aa162Aa162Aa162JJVAa51Aa51Aa51Aa51JJJJJJVAa86Aa86Aa86Aa86Q118Aa117JJVQ33VVJ33J33VVJ33J33VVJ33JJVJJJJJJJJVVVVVVVVJQJJJQJJQAbJAbJJQJJQ33Aa33AaAaAaAaAaAa162AaAbAaAbAaAbAaAbAaAbAaAbJ162JJVAa33VVVVVVVVAgVAgVAgVAgVJJVV51V162V51V162V51V162V51V162JJVJJVJJJVJJVJJVV33V33V33V33V33AaJJJJJJJJJJJJJJJJJJAbAbAbAbAbAbAbAaJJJAbAbAbAbAbAbAbAaJJJAbAbAbAbAbAbAbAaJJJAbAbAbAbAbAbAbAaJJJJJJJJJJJJAbAbAbAbAbAbAbAaJJVV51AiLAcAcAcLAiAcAcAcJVVVVVVAbJJVAa166V166JJJJQ33Q33Q33JJVL126L126L126L129AaAaAaJ33J33J33Az51Az51Az51Q33Aa33AaAaAaAaAaAa162AaAbAaAbAaAbAaAbAaAbAaAbJ162JJVJ33JJJV117J33V117J33V117AlAlJ33V51JJVV33V117Az33Az33Az33Az33Az33Az33AzJJVAzJVAzJVJJVAa117Aa117Aa117Aa51J56J56J56JJJJJJJJJJJJJJJJJJJJJJJJJJJJJJJJJJJJJJJJJJJJJJJJJJJJJJJJJJJJAaJJJJJJJJJJJJJJJJJJJJJJJJJJJJJJJJJJJJJJJJJJJJJJJJJJJJJAaAaAaJJJJJJJJJJJJJJJJJJJJJJJJJJJJJJJJJJJJJJJJJJJJJJJJJJJJJJJJJJJJJJJJJJJJJJJJJJJJJJJJJJJJJJJJJJJJJJJJJJJJJJJJJJJJJJJJJJJJJJJJJJJJJJJJJJJJJAaAaAaJJVV160V162V160V162V160V162Ae162L162L162L162L162Az33J33J33JVJJVJAaLAaJAaLAaJAaAaLAa51Aa162JJJJJAaAbAbAbAbAbAbQ33Aa33AaAaAaAaAaAa162AaAbAaAbAaAbAaAbAaAbAaAbJ162JJVV51V51V51V51V51V51V51V51V51V51VVVVV51V51X163JJVAaVAaVAaVAaVAb33Ab33Ab33Ab33AbJJJJJJL160JJVV51LVVLV51AaJJJJJAaJJJJJJ51JJVVVVVVVJ33JJJJ33Az33Az33Az33Aa85Aa51Aa</dc:description>
  <cp:lastModifiedBy>이연경</cp:lastModifiedBy>
  <cp:revision>237</cp:revision>
  <dcterms:created xsi:type="dcterms:W3CDTF">2010-11-26T19:15:57Z</dcterms:created>
  <dcterms:modified xsi:type="dcterms:W3CDTF">2022-04-01T13:50:54Z</dcterms:modified>
  <cp:category>Calibri;Tahoma;나눔고딕 ExtraBold;나눔스퀘어 Bold;나눔스퀘어 ExtraBold</cp:category>
</cp:coreProperties>
</file>